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9" r:id="rId3"/>
    <p:sldId id="261" r:id="rId4"/>
    <p:sldId id="264" r:id="rId5"/>
    <p:sldId id="266" r:id="rId6"/>
    <p:sldId id="265"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D1D110-D3A2-47AB-A398-439380C53F28}" type="datetimeFigureOut">
              <a:rPr lang="el-GR" smtClean="0"/>
              <a:pPr/>
              <a:t>22/4/2014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F5CDF9-B926-492E-9BBA-08D3781A6A3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4F5CDF9-B926-492E-9BBA-08D3781A6A30}" type="slidenum">
              <a:rPr lang="el-GR" smtClean="0"/>
              <a:pPr/>
              <a:t>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966CC9B-75FC-4087-9CC9-1A8560AD287C}" type="datetimeFigureOut">
              <a:rPr lang="el-GR" smtClean="0"/>
              <a:pPr/>
              <a:t>22/4/2014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96A814-06FC-4C22-A8C1-B1C3BE6257A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966CC9B-75FC-4087-9CC9-1A8560AD287C}" type="datetimeFigureOut">
              <a:rPr lang="el-GR" smtClean="0"/>
              <a:pPr/>
              <a:t>22/4/2014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96A814-06FC-4C22-A8C1-B1C3BE6257A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966CC9B-75FC-4087-9CC9-1A8560AD287C}" type="datetimeFigureOut">
              <a:rPr lang="el-GR" smtClean="0"/>
              <a:pPr/>
              <a:t>22/4/2014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96A814-06FC-4C22-A8C1-B1C3BE6257A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966CC9B-75FC-4087-9CC9-1A8560AD287C}" type="datetimeFigureOut">
              <a:rPr lang="el-GR" smtClean="0"/>
              <a:pPr/>
              <a:t>22/4/2014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96A814-06FC-4C22-A8C1-B1C3BE6257A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966CC9B-75FC-4087-9CC9-1A8560AD287C}" type="datetimeFigureOut">
              <a:rPr lang="el-GR" smtClean="0"/>
              <a:pPr/>
              <a:t>22/4/2014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96A814-06FC-4C22-A8C1-B1C3BE6257A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966CC9B-75FC-4087-9CC9-1A8560AD287C}" type="datetimeFigureOut">
              <a:rPr lang="el-GR" smtClean="0"/>
              <a:pPr/>
              <a:t>22/4/2014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C96A814-06FC-4C22-A8C1-B1C3BE6257A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966CC9B-75FC-4087-9CC9-1A8560AD287C}" type="datetimeFigureOut">
              <a:rPr lang="el-GR" smtClean="0"/>
              <a:pPr/>
              <a:t>22/4/2014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C96A814-06FC-4C22-A8C1-B1C3BE6257A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966CC9B-75FC-4087-9CC9-1A8560AD287C}" type="datetimeFigureOut">
              <a:rPr lang="el-GR" smtClean="0"/>
              <a:pPr/>
              <a:t>22/4/2014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C96A814-06FC-4C22-A8C1-B1C3BE6257A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966CC9B-75FC-4087-9CC9-1A8560AD287C}" type="datetimeFigureOut">
              <a:rPr lang="el-GR" smtClean="0"/>
              <a:pPr/>
              <a:t>22/4/2014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C96A814-06FC-4C22-A8C1-B1C3BE6257A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966CC9B-75FC-4087-9CC9-1A8560AD287C}" type="datetimeFigureOut">
              <a:rPr lang="el-GR" smtClean="0"/>
              <a:pPr/>
              <a:t>22/4/2014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C96A814-06FC-4C22-A8C1-B1C3BE6257A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966CC9B-75FC-4087-9CC9-1A8560AD287C}" type="datetimeFigureOut">
              <a:rPr lang="el-GR" smtClean="0"/>
              <a:pPr/>
              <a:t>22/4/2014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C96A814-06FC-4C22-A8C1-B1C3BE6257A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6CC9B-75FC-4087-9CC9-1A8560AD287C}" type="datetimeFigureOut">
              <a:rPr lang="el-GR" smtClean="0"/>
              <a:pPr/>
              <a:t>22/4/2014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6A814-06FC-4C22-A8C1-B1C3BE6257A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el.wikipedia.org/wiki/%CE%A0%CF%85%CF%81%CE%AF%CF%84%CE%B9%CE%BF" TargetMode="External"/><Relationship Id="rId2" Type="http://schemas.openxmlformats.org/officeDocument/2006/relationships/hyperlink" Target="http://el.wikipedia.org/wiki/%CE%A7%CE%B1%CE%BB%CE%BA%CE%BF%CF%80%CF%85%CF%81%CE%AF%CF%84%CE%B7%CF%82"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el.wikipedia.org/wiki/%CE%97%CE%BB%CE%B5%CE%BA%CF%84%CF%81%CE%B9%CE%BA%CE%AE_%CE%B5%CE%BD%CE%AD%CF%81%CE%B3%CE%B5%CE%B9%CE%B1" TargetMode="External"/><Relationship Id="rId2" Type="http://schemas.openxmlformats.org/officeDocument/2006/relationships/hyperlink" Target="http://el.wikipedia.org/wiki/%CE%97%CE%BB%CE%B9%CE%B1%CE%BA%CE%AE_%CE%B5%CE%BD%CE%AD%CF%81%CE%B3%CE%B5%CE%B9%CE%B1" TargetMode="External"/><Relationship Id="rId1" Type="http://schemas.openxmlformats.org/officeDocument/2006/relationships/slideLayout" Target="../slideLayouts/slideLayout4.xml"/><Relationship Id="rId5" Type="http://schemas.openxmlformats.org/officeDocument/2006/relationships/hyperlink" Target="http://el.wikipedia.org/w/index.php?title=%CE%91%CE%BB%CE%B5%CE%BE%CE%AC%CE%BD%CF%84%CF%81_%CE%95%CE%BD%CF%84%CE%BC%CF%8C%CE%BD%CF%84_%CE%9C%CF%80%CE%B5%CE%BA%CE%B5%CF%81%CE%AD%CE%BB&amp;action=edit&amp;redlink=1" TargetMode="External"/><Relationship Id="rId4" Type="http://schemas.openxmlformats.org/officeDocument/2006/relationships/hyperlink" Target="http://el.wikipedia.org/wiki/%CE%91%CE%BD%CE%B1%CE%BD%CE%B5%CF%8E%CF%83%CE%B9%CE%BC%CE%B5%CF%82_%CF%80%CE%B7%CE%B3%CE%AD%CF%82_%CE%B5%CE%BD%CE%AD%CF%81%CE%B3%CE%B5%CE%B9%CE%B1%CF%82"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eaLnBrk="1" hangingPunct="1">
              <a:defRPr/>
            </a:pPr>
            <a:r>
              <a:rPr lang="el-GR" dirty="0" smtClean="0"/>
              <a:t>ΧΡΗΣΗ ΕΝΕΡΓΕΙΑΣ</a:t>
            </a:r>
          </a:p>
        </p:txBody>
      </p:sp>
      <p:sp>
        <p:nvSpPr>
          <p:cNvPr id="150531" name="Rectangle 3"/>
          <p:cNvSpPr>
            <a:spLocks noGrp="1" noChangeArrowheads="1"/>
          </p:cNvSpPr>
          <p:nvPr>
            <p:ph type="body" idx="1"/>
          </p:nvPr>
        </p:nvSpPr>
        <p:spPr/>
        <p:txBody>
          <a:bodyPr/>
          <a:lstStyle/>
          <a:p>
            <a:pPr eaLnBrk="1" hangingPunct="1">
              <a:defRPr/>
            </a:pPr>
            <a:endParaRPr lang="el-GR" smtClean="0"/>
          </a:p>
          <a:p>
            <a:pPr eaLnBrk="1" hangingPunct="1">
              <a:defRPr/>
            </a:pPr>
            <a:endParaRPr lang="el-GR" smtClean="0"/>
          </a:p>
          <a:p>
            <a:pPr eaLnBrk="1" hangingPunct="1">
              <a:defRPr/>
            </a:pPr>
            <a:endParaRPr lang="el-GR" smtClean="0"/>
          </a:p>
        </p:txBody>
      </p:sp>
      <p:sp>
        <p:nvSpPr>
          <p:cNvPr id="150532" name="WordArt 4"/>
          <p:cNvSpPr>
            <a:spLocks noChangeArrowheads="1" noChangeShapeType="1" noTextEdit="1"/>
          </p:cNvSpPr>
          <p:nvPr/>
        </p:nvSpPr>
        <p:spPr bwMode="auto">
          <a:xfrm>
            <a:off x="2843213" y="1844675"/>
            <a:ext cx="3600450" cy="787400"/>
          </a:xfrm>
          <a:prstGeom prst="rect">
            <a:avLst/>
          </a:prstGeom>
        </p:spPr>
        <p:txBody>
          <a:bodyPr wrap="none" fromWordArt="1">
            <a:prstTxWarp prst="textPlain">
              <a:avLst>
                <a:gd name="adj" fmla="val 50000"/>
              </a:avLst>
            </a:prstTxWarp>
          </a:bodyPr>
          <a:lstStyle/>
          <a:p>
            <a:pPr algn="ctr">
              <a:defRPr/>
            </a:pPr>
            <a:r>
              <a:rPr lang="el-GR" sz="3600" kern="10" dirty="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ΦΩΤΟΒΟΛΤΑΙΚΑ</a:t>
            </a:r>
          </a:p>
        </p:txBody>
      </p:sp>
      <p:pic>
        <p:nvPicPr>
          <p:cNvPr id="150533" name="Picture 5" descr="iliak1"/>
          <p:cNvPicPr>
            <a:picLocks noChangeAspect="1" noChangeArrowheads="1"/>
          </p:cNvPicPr>
          <p:nvPr/>
        </p:nvPicPr>
        <p:blipFill>
          <a:blip r:embed="rId2"/>
          <a:srcRect/>
          <a:stretch>
            <a:fillRect/>
          </a:stretch>
        </p:blipFill>
        <p:spPr bwMode="auto">
          <a:xfrm>
            <a:off x="3635375" y="3644900"/>
            <a:ext cx="1873250" cy="2703513"/>
          </a:xfrm>
          <a:prstGeom prst="rect">
            <a:avLst/>
          </a:prstGeom>
          <a:noFill/>
          <a:ln w="9525">
            <a:noFill/>
            <a:miter lim="800000"/>
            <a:headEnd/>
            <a:tailEnd/>
          </a:ln>
        </p:spPr>
      </p:pic>
      <p:pic>
        <p:nvPicPr>
          <p:cNvPr id="150534" name="Picture 6" descr="images"/>
          <p:cNvPicPr>
            <a:picLocks noChangeAspect="1" noChangeArrowheads="1"/>
          </p:cNvPicPr>
          <p:nvPr/>
        </p:nvPicPr>
        <p:blipFill>
          <a:blip r:embed="rId3"/>
          <a:srcRect/>
          <a:stretch>
            <a:fillRect/>
          </a:stretch>
        </p:blipFill>
        <p:spPr bwMode="auto">
          <a:xfrm>
            <a:off x="6156325" y="3141663"/>
            <a:ext cx="2987675" cy="1993900"/>
          </a:xfrm>
          <a:prstGeom prst="rect">
            <a:avLst/>
          </a:prstGeom>
          <a:noFill/>
          <a:ln w="9525">
            <a:noFill/>
            <a:miter lim="800000"/>
            <a:headEnd/>
            <a:tailEnd/>
          </a:ln>
        </p:spPr>
      </p:pic>
      <p:pic>
        <p:nvPicPr>
          <p:cNvPr id="150535" name="Picture 7" descr="news-photovoltaika-prasina-daneia"/>
          <p:cNvPicPr>
            <a:picLocks noChangeAspect="1" noChangeArrowheads="1"/>
          </p:cNvPicPr>
          <p:nvPr/>
        </p:nvPicPr>
        <p:blipFill>
          <a:blip r:embed="rId4"/>
          <a:srcRect/>
          <a:stretch>
            <a:fillRect/>
          </a:stretch>
        </p:blipFill>
        <p:spPr bwMode="auto">
          <a:xfrm>
            <a:off x="0" y="3022600"/>
            <a:ext cx="2987675" cy="1997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50530"/>
                                        </p:tgtEl>
                                        <p:attrNameLst>
                                          <p:attrName>style.visibility</p:attrName>
                                        </p:attrNameLst>
                                      </p:cBhvr>
                                      <p:to>
                                        <p:strVal val="visible"/>
                                      </p:to>
                                    </p:set>
                                    <p:animEffect transition="in" filter="slide(fromTop)">
                                      <p:cBhvr>
                                        <p:cTn id="7" dur="2000"/>
                                        <p:tgtEl>
                                          <p:spTgt spid="150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150532"/>
                                        </p:tgtEl>
                                        <p:attrNameLst>
                                          <p:attrName>style.visibility</p:attrName>
                                        </p:attrNameLst>
                                      </p:cBhvr>
                                      <p:to>
                                        <p:strVal val="visible"/>
                                      </p:to>
                                    </p:set>
                                    <p:anim calcmode="lin" valueType="num">
                                      <p:cBhvr>
                                        <p:cTn id="12" dur="2000" fill="hold"/>
                                        <p:tgtEl>
                                          <p:spTgt spid="150532"/>
                                        </p:tgtEl>
                                        <p:attrNameLst>
                                          <p:attrName>ppt_w</p:attrName>
                                        </p:attrNameLst>
                                      </p:cBhvr>
                                      <p:tavLst>
                                        <p:tav tm="0">
                                          <p:val>
                                            <p:fltVal val="0"/>
                                          </p:val>
                                        </p:tav>
                                        <p:tav tm="100000">
                                          <p:val>
                                            <p:strVal val="#ppt_w"/>
                                          </p:val>
                                        </p:tav>
                                      </p:tavLst>
                                    </p:anim>
                                    <p:anim calcmode="lin" valueType="num">
                                      <p:cBhvr>
                                        <p:cTn id="13" dur="2000" fill="hold"/>
                                        <p:tgtEl>
                                          <p:spTgt spid="150532"/>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8" fill="hold" nodeType="clickEffect">
                                  <p:stCondLst>
                                    <p:cond delay="0"/>
                                  </p:stCondLst>
                                  <p:childTnLst>
                                    <p:set>
                                      <p:cBhvr>
                                        <p:cTn id="17" dur="1" fill="hold">
                                          <p:stCondLst>
                                            <p:cond delay="0"/>
                                          </p:stCondLst>
                                        </p:cTn>
                                        <p:tgtEl>
                                          <p:spTgt spid="150535"/>
                                        </p:tgtEl>
                                        <p:attrNameLst>
                                          <p:attrName>style.visibility</p:attrName>
                                        </p:attrNameLst>
                                      </p:cBhvr>
                                      <p:to>
                                        <p:strVal val="visible"/>
                                      </p:to>
                                    </p:set>
                                    <p:animEffect transition="in" filter="slide(fromLeft)">
                                      <p:cBhvr>
                                        <p:cTn id="18" dur="2000"/>
                                        <p:tgtEl>
                                          <p:spTgt spid="15053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150533"/>
                                        </p:tgtEl>
                                        <p:attrNameLst>
                                          <p:attrName>style.visibility</p:attrName>
                                        </p:attrNameLst>
                                      </p:cBhvr>
                                      <p:to>
                                        <p:strVal val="visible"/>
                                      </p:to>
                                    </p:set>
                                    <p:animEffect transition="in" filter="slide(fromBottom)">
                                      <p:cBhvr>
                                        <p:cTn id="23" dur="2000"/>
                                        <p:tgtEl>
                                          <p:spTgt spid="15053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2" fill="hold" nodeType="clickEffect">
                                  <p:stCondLst>
                                    <p:cond delay="0"/>
                                  </p:stCondLst>
                                  <p:childTnLst>
                                    <p:set>
                                      <p:cBhvr>
                                        <p:cTn id="27" dur="1" fill="hold">
                                          <p:stCondLst>
                                            <p:cond delay="0"/>
                                          </p:stCondLst>
                                        </p:cTn>
                                        <p:tgtEl>
                                          <p:spTgt spid="150534"/>
                                        </p:tgtEl>
                                        <p:attrNameLst>
                                          <p:attrName>style.visibility</p:attrName>
                                        </p:attrNameLst>
                                      </p:cBhvr>
                                      <p:to>
                                        <p:strVal val="visible"/>
                                      </p:to>
                                    </p:set>
                                    <p:animEffect transition="in" filter="slide(fromRight)">
                                      <p:cBhvr>
                                        <p:cTn id="28" dur="2000"/>
                                        <p:tgtEl>
                                          <p:spTgt spid="150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5" name="Picture 5" descr="solar-tree-01"/>
          <p:cNvPicPr>
            <a:picLocks noChangeAspect="1" noChangeArrowheads="1"/>
          </p:cNvPicPr>
          <p:nvPr/>
        </p:nvPicPr>
        <p:blipFill>
          <a:blip r:embed="rId2"/>
          <a:srcRect/>
          <a:stretch>
            <a:fillRect/>
          </a:stretch>
        </p:blipFill>
        <p:spPr bwMode="auto">
          <a:xfrm>
            <a:off x="0" y="1428736"/>
            <a:ext cx="1714480" cy="1311878"/>
          </a:xfrm>
          <a:prstGeom prst="rect">
            <a:avLst/>
          </a:prstGeom>
          <a:noFill/>
          <a:ln w="9525">
            <a:noFill/>
            <a:miter lim="800000"/>
            <a:headEnd/>
            <a:tailEnd/>
          </a:ln>
        </p:spPr>
      </p:pic>
      <p:sp>
        <p:nvSpPr>
          <p:cNvPr id="165890" name="Rectangle 2"/>
          <p:cNvSpPr>
            <a:spLocks noGrp="1" noChangeArrowheads="1"/>
          </p:cNvSpPr>
          <p:nvPr>
            <p:ph type="title"/>
          </p:nvPr>
        </p:nvSpPr>
        <p:spPr/>
        <p:txBody>
          <a:bodyPr>
            <a:normAutofit fontScale="90000"/>
          </a:bodyPr>
          <a:lstStyle/>
          <a:p>
            <a:pPr eaLnBrk="1" hangingPunct="1">
              <a:defRPr/>
            </a:pPr>
            <a:r>
              <a:rPr lang="el-GR" b="0" dirty="0" smtClean="0"/>
              <a:t/>
            </a:r>
            <a:br>
              <a:rPr lang="el-GR" b="0" dirty="0" smtClean="0"/>
            </a:br>
            <a:r>
              <a:rPr lang="el-GR" b="0" dirty="0" smtClean="0"/>
              <a:t>ΠΩΣ ΛΕΙΤΟΥΡΓΟΥΝ ΤΑ ΗΛΙΑΚΑ ΣΤΟΙΧΕΙΑ.</a:t>
            </a:r>
            <a:br>
              <a:rPr lang="el-GR" b="0" dirty="0" smtClean="0"/>
            </a:br>
            <a:endParaRPr lang="el-GR" b="0" dirty="0" smtClean="0"/>
          </a:p>
        </p:txBody>
      </p:sp>
      <p:pic>
        <p:nvPicPr>
          <p:cNvPr id="5" name="Picture 6" descr="images"/>
          <p:cNvPicPr>
            <a:picLocks noChangeAspect="1" noChangeArrowheads="1"/>
          </p:cNvPicPr>
          <p:nvPr/>
        </p:nvPicPr>
        <p:blipFill>
          <a:blip r:embed="rId3"/>
          <a:srcRect/>
          <a:stretch>
            <a:fillRect/>
          </a:stretch>
        </p:blipFill>
        <p:spPr bwMode="auto">
          <a:xfrm>
            <a:off x="7715272" y="5610826"/>
            <a:ext cx="1428728" cy="953497"/>
          </a:xfrm>
          <a:prstGeom prst="rect">
            <a:avLst/>
          </a:prstGeom>
          <a:noFill/>
          <a:ln w="9525">
            <a:noFill/>
            <a:miter lim="800000"/>
            <a:headEnd/>
            <a:tailEnd/>
          </a:ln>
        </p:spPr>
      </p:pic>
      <p:sp>
        <p:nvSpPr>
          <p:cNvPr id="4" name="3 - Ορθογώνιο"/>
          <p:cNvSpPr/>
          <p:nvPr/>
        </p:nvSpPr>
        <p:spPr>
          <a:xfrm>
            <a:off x="1500166" y="1263792"/>
            <a:ext cx="7286676" cy="5152180"/>
          </a:xfrm>
          <a:prstGeom prst="rect">
            <a:avLst/>
          </a:prstGeom>
        </p:spPr>
        <p:txBody>
          <a:bodyPr wrap="square">
            <a:spAutoFit/>
          </a:bodyPr>
          <a:lstStyle/>
          <a:p>
            <a:pPr>
              <a:lnSpc>
                <a:spcPct val="90000"/>
              </a:lnSpc>
              <a:spcBef>
                <a:spcPct val="20000"/>
              </a:spcBef>
              <a:buClr>
                <a:schemeClr val="hlink"/>
              </a:buClr>
              <a:buSzPct val="60000"/>
              <a:buFont typeface="Wingdings" pitchFamily="2" charset="2"/>
              <a:buChar char="n"/>
              <a:defRPr/>
            </a:pPr>
            <a:endParaRPr lang="el-GR" sz="2400" b="1" dirty="0" smtClean="0">
              <a:effectLst>
                <a:outerShdw blurRad="38100" dist="38100" dir="2700000" algn="tl">
                  <a:srgbClr val="000000"/>
                </a:outerShdw>
              </a:effectLst>
            </a:endParaRPr>
          </a:p>
          <a:p>
            <a:pPr>
              <a:lnSpc>
                <a:spcPct val="90000"/>
              </a:lnSpc>
              <a:spcBef>
                <a:spcPct val="20000"/>
              </a:spcBef>
              <a:buClr>
                <a:schemeClr val="hlink"/>
              </a:buClr>
              <a:buSzPct val="60000"/>
              <a:buFont typeface="Wingdings" pitchFamily="2" charset="2"/>
              <a:buChar char="n"/>
              <a:defRPr/>
            </a:pPr>
            <a:r>
              <a:rPr lang="el-GR" sz="2400" b="1" dirty="0" smtClean="0">
                <a:effectLst>
                  <a:outerShdw blurRad="38100" dist="38100" dir="2700000" algn="tl">
                    <a:srgbClr val="000000"/>
                  </a:outerShdw>
                </a:effectLst>
              </a:rPr>
              <a:t>Τα </a:t>
            </a:r>
            <a:r>
              <a:rPr lang="el-GR" sz="2400" b="1" dirty="0">
                <a:effectLst>
                  <a:outerShdw blurRad="38100" dist="38100" dir="2700000" algn="tl">
                    <a:srgbClr val="000000"/>
                  </a:outerShdw>
                </a:effectLst>
              </a:rPr>
              <a:t>ηλιακά στοιχεία περιέχουν δυο στρώματα πυριτίου – μιας ουσίας που αποτελεί τη βάση των μικροτσίπ στα κομπιούτερ. Ορισμένα άτομα στο επάνω στρώμα του πυριτίου έχουν περίσσευμα ενός ηλεκτρονίου στην εξωτερική τους στοιβάδα , ενώ αντίθετα ορισμένα άτομα στο κάτω στρώμα του εμφανίζουν έλλειμμα ενός ηλεκτρονίου. Έτσι μετακινούνται ηλεκτρόνια από το ανώτερο προς το κατώτερο στρώμα, δημιουργώντας ένα θετικό ηλεκτρικό φορτίο στο ανώτερο στρώμα. Όταν λοιπόν εκτεθεί το ηλιακό στοιχείο σε φωτεινή ακτινοβολία, κάποια ηλεκτρόνια του κατώτερου στρώματος έλκονται από το θετικό φορτίο του ανώτερου στρώματος και δημιουργούν ηλεκτρικό ρεύμα.</a:t>
            </a:r>
            <a:r>
              <a:rPr lang="el-GR"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5890"/>
                                        </p:tgtEl>
                                        <p:attrNameLst>
                                          <p:attrName>style.visibility</p:attrName>
                                        </p:attrNameLst>
                                      </p:cBhvr>
                                      <p:to>
                                        <p:strVal val="visible"/>
                                      </p:to>
                                    </p:set>
                                    <p:animEffect transition="in" filter="fade">
                                      <p:cBhvr>
                                        <p:cTn id="7" dur="2000"/>
                                        <p:tgtEl>
                                          <p:spTgt spid="165890"/>
                                        </p:tgtEl>
                                      </p:cBhvr>
                                    </p:animEffect>
                                  </p:childTnLst>
                                </p:cTn>
                              </p:par>
                              <p:par>
                                <p:cTn id="8" presetID="13" presetClass="entr" presetSubtype="16" fill="hold" nodeType="withEffect">
                                  <p:stCondLst>
                                    <p:cond delay="0"/>
                                  </p:stCondLst>
                                  <p:childTnLst>
                                    <p:set>
                                      <p:cBhvr>
                                        <p:cTn id="9" dur="1" fill="hold">
                                          <p:stCondLst>
                                            <p:cond delay="0"/>
                                          </p:stCondLst>
                                        </p:cTn>
                                        <p:tgtEl>
                                          <p:spTgt spid="35845"/>
                                        </p:tgtEl>
                                        <p:attrNameLst>
                                          <p:attrName>style.visibility</p:attrName>
                                        </p:attrNameLst>
                                      </p:cBhvr>
                                      <p:to>
                                        <p:strVal val="visible"/>
                                      </p:to>
                                    </p:set>
                                    <p:animEffect transition="in" filter="plus(in)">
                                      <p:cBhvr>
                                        <p:cTn id="10" dur="2000"/>
                                        <p:tgtEl>
                                          <p:spTgt spid="35845"/>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lide(fromRight)">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normAutofit fontScale="90000"/>
          </a:bodyPr>
          <a:lstStyle/>
          <a:p>
            <a:pPr eaLnBrk="1" hangingPunct="1">
              <a:defRPr/>
            </a:pPr>
            <a:r>
              <a:rPr lang="el-GR" sz="4000" dirty="0" smtClean="0"/>
              <a:t>ΦΩΤΟΒΟΛΤΑΙΚΑ.</a:t>
            </a:r>
            <a:br>
              <a:rPr lang="el-GR" sz="4000" dirty="0" smtClean="0"/>
            </a:br>
            <a:endParaRPr lang="el-GR" sz="4000" dirty="0" smtClean="0"/>
          </a:p>
        </p:txBody>
      </p:sp>
      <p:sp>
        <p:nvSpPr>
          <p:cNvPr id="174083" name="Rectangle 3"/>
          <p:cNvSpPr>
            <a:spLocks noGrp="1" noChangeArrowheads="1"/>
          </p:cNvSpPr>
          <p:nvPr>
            <p:ph type="body" idx="1"/>
          </p:nvPr>
        </p:nvSpPr>
        <p:spPr>
          <a:xfrm>
            <a:off x="0" y="1643050"/>
            <a:ext cx="8769350" cy="4530725"/>
          </a:xfrm>
        </p:spPr>
        <p:txBody>
          <a:bodyPr>
            <a:normAutofit/>
          </a:bodyPr>
          <a:lstStyle/>
          <a:p>
            <a:pPr>
              <a:lnSpc>
                <a:spcPct val="80000"/>
              </a:lnSpc>
              <a:defRPr/>
            </a:pPr>
            <a:r>
              <a:rPr lang="el-GR" sz="1600" b="1" i="1" dirty="0" smtClean="0">
                <a:solidFill>
                  <a:srgbClr val="000000"/>
                </a:solidFill>
                <a:effectLst>
                  <a:outerShdw blurRad="38100" dist="38100" dir="2700000" algn="tl">
                    <a:srgbClr val="FFFFFF"/>
                  </a:outerShdw>
                </a:effectLst>
              </a:rPr>
              <a:t>Που επιτρέπεται</a:t>
            </a:r>
          </a:p>
          <a:p>
            <a:pPr eaLnBrk="1" hangingPunct="1">
              <a:lnSpc>
                <a:spcPct val="80000"/>
              </a:lnSpc>
              <a:defRPr/>
            </a:pPr>
            <a:r>
              <a:rPr lang="el-GR" sz="1600" i="1" dirty="0" smtClean="0">
                <a:solidFill>
                  <a:srgbClr val="000000"/>
                </a:solidFill>
                <a:effectLst>
                  <a:outerShdw blurRad="38100" dist="38100" dir="2700000" algn="tl">
                    <a:srgbClr val="FFFFFF"/>
                  </a:outerShdw>
                </a:effectLst>
              </a:rPr>
              <a:t>Στις </a:t>
            </a:r>
            <a:r>
              <a:rPr lang="el-GR" sz="1600" i="1" dirty="0" smtClean="0">
                <a:solidFill>
                  <a:srgbClr val="000000"/>
                </a:solidFill>
                <a:effectLst>
                  <a:outerShdw blurRad="38100" dist="38100" dir="2700000" algn="tl">
                    <a:srgbClr val="FFFFFF"/>
                  </a:outerShdw>
                </a:effectLst>
              </a:rPr>
              <a:t>στέγες, ταράτσες αλλά και σε οικόπεδα!</a:t>
            </a:r>
          </a:p>
          <a:p>
            <a:pPr eaLnBrk="1" hangingPunct="1">
              <a:lnSpc>
                <a:spcPct val="80000"/>
              </a:lnSpc>
              <a:defRPr/>
            </a:pPr>
            <a:r>
              <a:rPr lang="el-GR" sz="1600" dirty="0" smtClean="0"/>
              <a:t>Από 1ης Ιουλίου 2009 ισχύει πλέον η δυνατότητα εγκατάστασης </a:t>
            </a:r>
            <a:r>
              <a:rPr lang="el-GR" sz="1600" dirty="0" err="1" smtClean="0"/>
              <a:t>φωτοβολταϊκών</a:t>
            </a:r>
            <a:r>
              <a:rPr lang="el-GR" sz="1600" dirty="0" smtClean="0"/>
              <a:t> συστημάτων μέχρι 10 </a:t>
            </a:r>
            <a:r>
              <a:rPr lang="el-GR" sz="1600" dirty="0" err="1" smtClean="0"/>
              <a:t>KWp</a:t>
            </a:r>
            <a:r>
              <a:rPr lang="el-GR" sz="1600" dirty="0" smtClean="0"/>
              <a:t> και στη στέγη των σπιτιού, άρα η παραγωγή και πώληση ρεύματος από ηλιακή ενέργεια και από ιδιώτες (12323/ΓΓ 175/4.6.2009 Κοινή Υπουργική Απόφαση - ΚΥΑ).</a:t>
            </a:r>
          </a:p>
          <a:p>
            <a:pPr eaLnBrk="1" hangingPunct="1">
              <a:lnSpc>
                <a:spcPct val="80000"/>
              </a:lnSpc>
              <a:defRPr/>
            </a:pPr>
            <a:r>
              <a:rPr lang="el-GR" sz="1600" dirty="0" smtClean="0"/>
              <a:t>Η </a:t>
            </a:r>
            <a:r>
              <a:rPr lang="el-GR" sz="1600" dirty="0" smtClean="0"/>
              <a:t>εγκατάσταση </a:t>
            </a:r>
            <a:r>
              <a:rPr lang="el-GR" sz="1600" dirty="0" err="1" smtClean="0"/>
              <a:t>φωτοβολταϊκών</a:t>
            </a:r>
            <a:r>
              <a:rPr lang="el-GR" sz="1600" dirty="0" smtClean="0"/>
              <a:t> επιτρέπεται σε στέγες σπιτιών, σε ταράτσες μονοκατοικίας ή πολυκατοικίας, αλλά και σε οικόπεδα (ακόμη και σε εκτός σχεδίου), αρκεί να υπάρχει η δυνατότητα σύνδεσης στο δίκτυο της ΔΕΗ.</a:t>
            </a:r>
          </a:p>
          <a:p>
            <a:pPr eaLnBrk="1" hangingPunct="1">
              <a:lnSpc>
                <a:spcPct val="80000"/>
              </a:lnSpc>
              <a:defRPr/>
            </a:pPr>
            <a:r>
              <a:rPr lang="el-GR" sz="1600" dirty="0" smtClean="0"/>
              <a:t>Για κάθε 1 </a:t>
            </a:r>
            <a:r>
              <a:rPr lang="el-GR" sz="1600" dirty="0" err="1" smtClean="0"/>
              <a:t>KWp</a:t>
            </a:r>
            <a:r>
              <a:rPr lang="el-GR" sz="1600" dirty="0" smtClean="0"/>
              <a:t> εγκατεστημένης ισχύος απαιτούνται περίπου 12 </a:t>
            </a:r>
            <a:r>
              <a:rPr lang="el-GR" sz="1600" dirty="0" err="1" smtClean="0"/>
              <a:t>τ.μ</a:t>
            </a:r>
            <a:r>
              <a:rPr lang="el-GR" sz="1600" dirty="0" smtClean="0"/>
              <a:t>. σε στέγη ή περίπου 18 </a:t>
            </a:r>
            <a:r>
              <a:rPr lang="el-GR" sz="1600" dirty="0" err="1" smtClean="0"/>
              <a:t>τ.μ</a:t>
            </a:r>
            <a:r>
              <a:rPr lang="el-GR" sz="1600" dirty="0" smtClean="0"/>
              <a:t>. σε επίπεδη επιφάνεια (ταράτσα ή οικόπεδο).</a:t>
            </a:r>
            <a:endParaRPr lang="el-GR" sz="1600" b="1" dirty="0" smtClean="0"/>
          </a:p>
          <a:p>
            <a:pPr eaLnBrk="1" hangingPunct="1">
              <a:lnSpc>
                <a:spcPct val="80000"/>
              </a:lnSpc>
              <a:defRPr/>
            </a:pPr>
            <a:r>
              <a:rPr lang="el-GR" sz="1600" b="1" i="1" dirty="0" smtClean="0">
                <a:solidFill>
                  <a:srgbClr val="000000"/>
                </a:solidFill>
                <a:effectLst>
                  <a:outerShdw blurRad="38100" dist="38100" dir="2700000" algn="tl">
                    <a:srgbClr val="FFFFFF"/>
                  </a:outerShdw>
                </a:effectLst>
              </a:rPr>
              <a:t>Πόσο κοστίζει και τι αποδίδει</a:t>
            </a:r>
          </a:p>
          <a:p>
            <a:pPr eaLnBrk="1" hangingPunct="1">
              <a:lnSpc>
                <a:spcPct val="80000"/>
              </a:lnSpc>
              <a:defRPr/>
            </a:pPr>
            <a:r>
              <a:rPr lang="el-GR" sz="1600" dirty="0" smtClean="0"/>
              <a:t>Ένα </a:t>
            </a:r>
            <a:r>
              <a:rPr lang="el-GR" sz="1600" dirty="0" err="1" smtClean="0"/>
              <a:t>KWp</a:t>
            </a:r>
            <a:r>
              <a:rPr lang="el-GR" sz="1600" dirty="0" smtClean="0"/>
              <a:t> κοστίζει περίπου 5.000 ευρώ τελική τιμή μαζί με τα έξοδα τοποθέτησης κ.λπ. και παράγει περίπου 1.200 </a:t>
            </a:r>
            <a:r>
              <a:rPr lang="el-GR" sz="1600" dirty="0" err="1" smtClean="0"/>
              <a:t>KWh</a:t>
            </a:r>
            <a:r>
              <a:rPr lang="el-GR" sz="1600" dirty="0" smtClean="0"/>
              <a:t> ανά έτος (λίγο χαμηλότερα στη βόρεια Ελλάδα, λίγο περισσότερο στη νότια). Έτσι λοιπόν θα αποδίδει στον ιδιοκτήτη περίπου 660 ευρώ ετησίως.</a:t>
            </a:r>
          </a:p>
        </p:txBody>
      </p:sp>
      <p:pic>
        <p:nvPicPr>
          <p:cNvPr id="4" name="Picture 5" descr="iliak1"/>
          <p:cNvPicPr>
            <a:picLocks noChangeAspect="1" noChangeArrowheads="1"/>
          </p:cNvPicPr>
          <p:nvPr/>
        </p:nvPicPr>
        <p:blipFill>
          <a:blip r:embed="rId2"/>
          <a:srcRect/>
          <a:stretch>
            <a:fillRect/>
          </a:stretch>
        </p:blipFill>
        <p:spPr bwMode="auto">
          <a:xfrm>
            <a:off x="357158" y="5000636"/>
            <a:ext cx="1714512" cy="1857364"/>
          </a:xfrm>
          <a:prstGeom prst="rect">
            <a:avLst/>
          </a:prstGeom>
          <a:noFill/>
          <a:ln w="9525">
            <a:noFill/>
            <a:miter lim="800000"/>
            <a:headEnd/>
            <a:tailEnd/>
          </a:ln>
        </p:spPr>
      </p:pic>
      <p:pic>
        <p:nvPicPr>
          <p:cNvPr id="5" name="Picture 7" descr="news-photovoltaika-prasina-daneia"/>
          <p:cNvPicPr>
            <a:picLocks noChangeAspect="1" noChangeArrowheads="1"/>
          </p:cNvPicPr>
          <p:nvPr/>
        </p:nvPicPr>
        <p:blipFill>
          <a:blip r:embed="rId3"/>
          <a:srcRect/>
          <a:stretch>
            <a:fillRect/>
          </a:stretch>
        </p:blipFill>
        <p:spPr bwMode="auto">
          <a:xfrm>
            <a:off x="2428860" y="4860925"/>
            <a:ext cx="2987675" cy="1997075"/>
          </a:xfrm>
          <a:prstGeom prst="rect">
            <a:avLst/>
          </a:prstGeom>
          <a:noFill/>
          <a:ln w="9525">
            <a:noFill/>
            <a:miter lim="800000"/>
            <a:headEnd/>
            <a:tailEnd/>
          </a:ln>
        </p:spPr>
      </p:pic>
      <p:pic>
        <p:nvPicPr>
          <p:cNvPr id="7170" name="Picture 2" descr="Φωτοβολταϊκά συστήματα"/>
          <p:cNvPicPr>
            <a:picLocks noChangeAspect="1" noChangeArrowheads="1"/>
          </p:cNvPicPr>
          <p:nvPr/>
        </p:nvPicPr>
        <p:blipFill>
          <a:blip r:embed="rId4"/>
          <a:srcRect/>
          <a:stretch>
            <a:fillRect/>
          </a:stretch>
        </p:blipFill>
        <p:spPr bwMode="auto">
          <a:xfrm>
            <a:off x="5786446" y="4962532"/>
            <a:ext cx="2852114" cy="1895468"/>
          </a:xfrm>
          <a:prstGeom prst="rect">
            <a:avLst/>
          </a:prstGeom>
          <a:noFill/>
        </p:spPr>
      </p:pic>
      <p:pic>
        <p:nvPicPr>
          <p:cNvPr id="7172" name="Picture 4" descr="http://www.hypervolt.de/pics/galerie/small/014.jpg"/>
          <p:cNvPicPr>
            <a:picLocks noChangeAspect="1" noChangeArrowheads="1"/>
          </p:cNvPicPr>
          <p:nvPr/>
        </p:nvPicPr>
        <p:blipFill>
          <a:blip r:embed="rId5"/>
          <a:srcRect/>
          <a:stretch>
            <a:fillRect/>
          </a:stretch>
        </p:blipFill>
        <p:spPr bwMode="auto">
          <a:xfrm>
            <a:off x="7524750" y="0"/>
            <a:ext cx="1619250" cy="1123950"/>
          </a:xfrm>
          <a:prstGeom prst="rect">
            <a:avLst/>
          </a:prstGeom>
          <a:noFill/>
        </p:spPr>
      </p:pic>
      <p:pic>
        <p:nvPicPr>
          <p:cNvPr id="7174" name="Picture 6" descr="http://www.hypervolt.de/pics/galerie/small/017.jpg"/>
          <p:cNvPicPr>
            <a:picLocks noChangeAspect="1" noChangeArrowheads="1"/>
          </p:cNvPicPr>
          <p:nvPr/>
        </p:nvPicPr>
        <p:blipFill>
          <a:blip r:embed="rId6"/>
          <a:srcRect/>
          <a:stretch>
            <a:fillRect/>
          </a:stretch>
        </p:blipFill>
        <p:spPr bwMode="auto">
          <a:xfrm>
            <a:off x="0" y="0"/>
            <a:ext cx="1619250" cy="112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p:cTn id="7" dur="2000" fill="hold"/>
                                        <p:tgtEl>
                                          <p:spTgt spid="174083">
                                            <p:txEl>
                                              <p:pRg st="0" end="0"/>
                                            </p:txEl>
                                          </p:spTgt>
                                        </p:tgtEl>
                                        <p:attrNameLst>
                                          <p:attrName>ppt_w</p:attrName>
                                        </p:attrNameLst>
                                      </p:cBhvr>
                                      <p:tavLst>
                                        <p:tav tm="0">
                                          <p:val>
                                            <p:strVal val="#ppt_w+.3"/>
                                          </p:val>
                                        </p:tav>
                                        <p:tav tm="100000">
                                          <p:val>
                                            <p:strVal val="#ppt_w"/>
                                          </p:val>
                                        </p:tav>
                                      </p:tavLst>
                                    </p:anim>
                                    <p:anim calcmode="lin" valueType="num">
                                      <p:cBhvr>
                                        <p:cTn id="8" dur="2000" fill="hold"/>
                                        <p:tgtEl>
                                          <p:spTgt spid="17408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1740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174083">
                                            <p:txEl>
                                              <p:pRg st="1" end="1"/>
                                            </p:txEl>
                                          </p:spTgt>
                                        </p:tgtEl>
                                        <p:attrNameLst>
                                          <p:attrName>style.visibility</p:attrName>
                                        </p:attrNameLst>
                                      </p:cBhvr>
                                      <p:to>
                                        <p:strVal val="visible"/>
                                      </p:to>
                                    </p:set>
                                    <p:anim calcmode="lin" valueType="num">
                                      <p:cBhvr>
                                        <p:cTn id="14" dur="2000" fill="hold"/>
                                        <p:tgtEl>
                                          <p:spTgt spid="174083">
                                            <p:txEl>
                                              <p:pRg st="1" end="1"/>
                                            </p:txEl>
                                          </p:spTgt>
                                        </p:tgtEl>
                                        <p:attrNameLst>
                                          <p:attrName>ppt_w</p:attrName>
                                        </p:attrNameLst>
                                      </p:cBhvr>
                                      <p:tavLst>
                                        <p:tav tm="0">
                                          <p:val>
                                            <p:strVal val="#ppt_w+.3"/>
                                          </p:val>
                                        </p:tav>
                                        <p:tav tm="100000">
                                          <p:val>
                                            <p:strVal val="#ppt_w"/>
                                          </p:val>
                                        </p:tav>
                                      </p:tavLst>
                                    </p:anim>
                                    <p:anim calcmode="lin" valueType="num">
                                      <p:cBhvr>
                                        <p:cTn id="15" dur="2000" fill="hold"/>
                                        <p:tgtEl>
                                          <p:spTgt spid="17408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174083">
                                            <p:txEl>
                                              <p:pRg st="1" end="1"/>
                                            </p:txEl>
                                          </p:spTgt>
                                        </p:tgtEl>
                                      </p:cBhvr>
                                    </p:animEffect>
                                  </p:childTnLst>
                                </p:cTn>
                              </p:par>
                              <p:par>
                                <p:cTn id="17" presetID="2" presetClass="entr" presetSubtype="4" fill="hold" nodeType="withEffect">
                                  <p:stCondLst>
                                    <p:cond delay="0"/>
                                  </p:stCondLst>
                                  <p:childTnLst>
                                    <p:set>
                                      <p:cBhvr>
                                        <p:cTn id="18" dur="1" fill="hold">
                                          <p:stCondLst>
                                            <p:cond delay="0"/>
                                          </p:stCondLst>
                                        </p:cTn>
                                        <p:tgtEl>
                                          <p:spTgt spid="174083">
                                            <p:txEl>
                                              <p:pRg st="2" end="2"/>
                                            </p:txEl>
                                          </p:spTgt>
                                        </p:tgtEl>
                                        <p:attrNameLst>
                                          <p:attrName>style.visibility</p:attrName>
                                        </p:attrNameLst>
                                      </p:cBhvr>
                                      <p:to>
                                        <p:strVal val="visible"/>
                                      </p:to>
                                    </p:set>
                                    <p:anim calcmode="lin" valueType="num">
                                      <p:cBhvr additive="base">
                                        <p:cTn id="19" dur="3000" fill="hold"/>
                                        <p:tgtEl>
                                          <p:spTgt spid="17408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174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74083">
                                            <p:txEl>
                                              <p:pRg st="3" end="3"/>
                                            </p:txEl>
                                          </p:spTgt>
                                        </p:tgtEl>
                                        <p:attrNameLst>
                                          <p:attrName>style.visibility</p:attrName>
                                        </p:attrNameLst>
                                      </p:cBhvr>
                                      <p:to>
                                        <p:strVal val="visible"/>
                                      </p:to>
                                    </p:set>
                                    <p:anim calcmode="lin" valueType="num">
                                      <p:cBhvr additive="base">
                                        <p:cTn id="25" dur="2000" fill="hold"/>
                                        <p:tgtEl>
                                          <p:spTgt spid="17408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17408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4083">
                                            <p:txEl>
                                              <p:pRg st="4" end="4"/>
                                            </p:txEl>
                                          </p:spTgt>
                                        </p:tgtEl>
                                        <p:attrNameLst>
                                          <p:attrName>style.visibility</p:attrName>
                                        </p:attrNameLst>
                                      </p:cBhvr>
                                      <p:to>
                                        <p:strVal val="visible"/>
                                      </p:to>
                                    </p:set>
                                    <p:anim calcmode="lin" valueType="num">
                                      <p:cBhvr additive="base">
                                        <p:cTn id="29" dur="2000" fill="hold"/>
                                        <p:tgtEl>
                                          <p:spTgt spid="174083">
                                            <p:txEl>
                                              <p:pRg st="4" end="4"/>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1740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nodeType="clickEffect">
                                  <p:stCondLst>
                                    <p:cond delay="0"/>
                                  </p:stCondLst>
                                  <p:childTnLst>
                                    <p:set>
                                      <p:cBhvr>
                                        <p:cTn id="34" dur="1" fill="hold">
                                          <p:stCondLst>
                                            <p:cond delay="0"/>
                                          </p:stCondLst>
                                        </p:cTn>
                                        <p:tgtEl>
                                          <p:spTgt spid="174083">
                                            <p:txEl>
                                              <p:pRg st="5" end="5"/>
                                            </p:txEl>
                                          </p:spTgt>
                                        </p:tgtEl>
                                        <p:attrNameLst>
                                          <p:attrName>style.visibility</p:attrName>
                                        </p:attrNameLst>
                                      </p:cBhvr>
                                      <p:to>
                                        <p:strVal val="visible"/>
                                      </p:to>
                                    </p:set>
                                    <p:anim calcmode="lin" valueType="num">
                                      <p:cBhvr>
                                        <p:cTn id="35" dur="2000" fill="hold"/>
                                        <p:tgtEl>
                                          <p:spTgt spid="174083">
                                            <p:txEl>
                                              <p:pRg st="5" end="5"/>
                                            </p:txEl>
                                          </p:spTgt>
                                        </p:tgtEl>
                                        <p:attrNameLst>
                                          <p:attrName>ppt_w</p:attrName>
                                        </p:attrNameLst>
                                      </p:cBhvr>
                                      <p:tavLst>
                                        <p:tav tm="0">
                                          <p:val>
                                            <p:strVal val="#ppt_w+.3"/>
                                          </p:val>
                                        </p:tav>
                                        <p:tav tm="100000">
                                          <p:val>
                                            <p:strVal val="#ppt_w"/>
                                          </p:val>
                                        </p:tav>
                                      </p:tavLst>
                                    </p:anim>
                                    <p:anim calcmode="lin" valueType="num">
                                      <p:cBhvr>
                                        <p:cTn id="36" dur="2000" fill="hold"/>
                                        <p:tgtEl>
                                          <p:spTgt spid="174083">
                                            <p:txEl>
                                              <p:pRg st="5" end="5"/>
                                            </p:txEl>
                                          </p:spTgt>
                                        </p:tgtEl>
                                        <p:attrNameLst>
                                          <p:attrName>ppt_h</p:attrName>
                                        </p:attrNameLst>
                                      </p:cBhvr>
                                      <p:tavLst>
                                        <p:tav tm="0">
                                          <p:val>
                                            <p:strVal val="#ppt_h"/>
                                          </p:val>
                                        </p:tav>
                                        <p:tav tm="100000">
                                          <p:val>
                                            <p:strVal val="#ppt_h"/>
                                          </p:val>
                                        </p:tav>
                                      </p:tavLst>
                                    </p:anim>
                                    <p:animEffect transition="in" filter="fade">
                                      <p:cBhvr>
                                        <p:cTn id="37" dur="2000"/>
                                        <p:tgtEl>
                                          <p:spTgt spid="17408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74083">
                                            <p:txEl>
                                              <p:pRg st="6" end="6"/>
                                            </p:txEl>
                                          </p:spTgt>
                                        </p:tgtEl>
                                        <p:attrNameLst>
                                          <p:attrName>style.visibility</p:attrName>
                                        </p:attrNameLst>
                                      </p:cBhvr>
                                      <p:to>
                                        <p:strVal val="visible"/>
                                      </p:to>
                                    </p:set>
                                    <p:anim calcmode="lin" valueType="num">
                                      <p:cBhvr additive="base">
                                        <p:cTn id="42" dur="2000" fill="hold"/>
                                        <p:tgtEl>
                                          <p:spTgt spid="174083">
                                            <p:txEl>
                                              <p:pRg st="6" end="6"/>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1740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slide(fromBottom)">
                                      <p:cBhvr>
                                        <p:cTn id="48" dur="2000"/>
                                        <p:tgtEl>
                                          <p:spTgt spid="4"/>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8"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slide(fromLeft)">
                                      <p:cBhvr>
                                        <p:cTn id="5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Τρόποι συλλογής ηλιακής ενέργειας</a:t>
            </a:r>
            <a:endParaRPr lang="el-GR" dirty="0"/>
          </a:p>
        </p:txBody>
      </p:sp>
      <p:pic>
        <p:nvPicPr>
          <p:cNvPr id="2050" name="Picture 2" descr="http://4.bp.blogspot.com/-8yXC2UuJv8I/TvxgAHhdzBI/AAAAAAAAC30/b5H24fXn80U/s320/fotovoltaika.jpg"/>
          <p:cNvPicPr>
            <a:picLocks noChangeAspect="1" noChangeArrowheads="1"/>
          </p:cNvPicPr>
          <p:nvPr/>
        </p:nvPicPr>
        <p:blipFill>
          <a:blip r:embed="rId2"/>
          <a:srcRect/>
          <a:stretch>
            <a:fillRect/>
          </a:stretch>
        </p:blipFill>
        <p:spPr bwMode="auto">
          <a:xfrm>
            <a:off x="500034" y="5286389"/>
            <a:ext cx="3048000" cy="1571612"/>
          </a:xfrm>
          <a:prstGeom prst="rect">
            <a:avLst/>
          </a:prstGeom>
          <a:noFill/>
        </p:spPr>
      </p:pic>
      <p:pic>
        <p:nvPicPr>
          <p:cNvPr id="2052" name="Picture 4" descr="http://www.tzouganatos.gr/uploads/image/663/solar_12_2.jpg"/>
          <p:cNvPicPr>
            <a:picLocks noChangeAspect="1" noChangeArrowheads="1"/>
          </p:cNvPicPr>
          <p:nvPr/>
        </p:nvPicPr>
        <p:blipFill>
          <a:blip r:embed="rId3"/>
          <a:srcRect/>
          <a:stretch>
            <a:fillRect/>
          </a:stretch>
        </p:blipFill>
        <p:spPr bwMode="auto">
          <a:xfrm>
            <a:off x="4643438" y="5000636"/>
            <a:ext cx="4500562" cy="1857364"/>
          </a:xfrm>
          <a:prstGeom prst="rect">
            <a:avLst/>
          </a:prstGeom>
          <a:noFill/>
        </p:spPr>
      </p:pic>
      <p:sp>
        <p:nvSpPr>
          <p:cNvPr id="3" name="2 - Θέση περιεχομένου"/>
          <p:cNvSpPr>
            <a:spLocks noGrp="1"/>
          </p:cNvSpPr>
          <p:nvPr>
            <p:ph sz="half" idx="1"/>
          </p:nvPr>
        </p:nvSpPr>
        <p:spPr>
          <a:xfrm>
            <a:off x="457200" y="1600200"/>
            <a:ext cx="8686800" cy="4525963"/>
          </a:xfrm>
        </p:spPr>
        <p:txBody>
          <a:bodyPr>
            <a:normAutofit fontScale="55000" lnSpcReduction="20000"/>
          </a:bodyPr>
          <a:lstStyle/>
          <a:p>
            <a:r>
              <a:rPr lang="el-GR" b="1" dirty="0"/>
              <a:t>Συλλογή του ηλιακού φωτός</a:t>
            </a:r>
            <a:endParaRPr lang="el-GR" dirty="0"/>
          </a:p>
          <a:p>
            <a:r>
              <a:rPr lang="el-GR" dirty="0"/>
              <a:t>Ένα σημαντικό πρόβλημα που αντιμετωπίζει ο σχεδιαστής μιας διάταξης είναι το που θα στερεωθούν οι βασικές μονάδες, αν θα στερεωθούν σε σταθερές θέσεις ή οι προσανατολισμοί τους θα ακολουθούν (ιχνηλατούν) την κίνηση του ηλίου.</a:t>
            </a:r>
            <a:br>
              <a:rPr lang="el-GR" dirty="0"/>
            </a:br>
            <a:r>
              <a:rPr lang="el-GR" dirty="0"/>
              <a:t>Στις περισσότερες διατάξεις οι βασικές μονάδες στερεώνονται σ’ ένα σταθερό κεκλιμένο επίπεδο με την πρόσοψη προς τον ισημερινό. Αυτό έχει την αρετή της απλότητας, δηλαδή κανένα κινούμενο τμήμα και χαμηλό κόστος. H άριστη γωνία κλίσης εξαρτάται κυρίως από το γεωγραφικό πλάτος, την αναλογία της διάχυτης ακτινοβολίας στην τοποθεσία και το είδος του φορτίου.</a:t>
            </a:r>
            <a:br>
              <a:rPr lang="el-GR" dirty="0"/>
            </a:br>
            <a:r>
              <a:rPr lang="el-GR" dirty="0"/>
              <a:t>Στερεώνοντας τη διάταξη πάνω σε σύστημα με δύο άξονες παρακολούθησης του Ηλίου, μπορεί να συλλεχθεί μέχρι 25% περισσότερη ηλιακή ενέργεια κατά τη διάρκεια ενός έτους, σε σύγκριση με την εγκατάσταση σταθερής κλίσης. Κάτι τέτοιο όμως αυξάνει την πολυπλοκότητα και έχει ως αποτέλεσμα μια χαμηλότερης αξιοπιστίας και υψηλότερου κόστους συντήρηση. Η μονού άξονα παρακολούθηση (</a:t>
            </a:r>
            <a:r>
              <a:rPr lang="el-GR" dirty="0" err="1"/>
              <a:t>ιχνηλάτηση</a:t>
            </a:r>
            <a:r>
              <a:rPr lang="el-GR" dirty="0"/>
              <a:t>) είναι λιγότερο σύνθετη αλλά παρουσιάζει μικρότερο κέρδος. Ο προσανατολισμός μπορεί να ρυθμίζεται χειροκίνητα, εκεί που η προσφορά εργασίας είναι διαθέσιμη, αυξάνοντας έτσι τις όποιες απολαβές. Έχει υπολογιστεί ότι σε κλίματα με ηλιοφάνεια μια διάταξη επίπεδης κινούμενης πλάκας που έχει κατάλληλη ρύθμιση ώστε να στρέφεται προς τον ήλιο δυο φορές την ημέρα και να παίρνει την κατάλληλη κρίση τέσσερις φορές το χρόνο, μπορεί να συλλαμβάνει το 95% της ενέργειας, που συλλέγετε με ένα σύστημα δυο αξόνων παρακολούθησης πλήρως αυτοματοποιημένο.</a:t>
            </a:r>
            <a:br>
              <a:rPr lang="el-GR" dirty="0"/>
            </a:br>
            <a:r>
              <a:rPr lang="el-GR" dirty="0"/>
              <a:t>Το σύστημα παρακολούθησης είναι ιδιαίτερα </a:t>
            </a:r>
          </a:p>
        </p:txBody>
      </p:sp>
      <p:sp>
        <p:nvSpPr>
          <p:cNvPr id="6" name="5 - Θέση περιεχομένου"/>
          <p:cNvSpPr>
            <a:spLocks noGrp="1"/>
          </p:cNvSpPr>
          <p:nvPr>
            <p:ph sz="half" idx="2"/>
          </p:nvPr>
        </p:nvSpPr>
        <p:spPr/>
        <p:txBody>
          <a:bodyPr/>
          <a:lstStyle/>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642918"/>
          </a:xfrm>
        </p:spPr>
        <p:txBody>
          <a:bodyPr>
            <a:normAutofit fontScale="90000"/>
          </a:bodyPr>
          <a:lstStyle/>
          <a:p>
            <a:r>
              <a:rPr lang="el-GR" dirty="0" smtClean="0"/>
              <a:t>Γενικά στοιχεία</a:t>
            </a:r>
            <a:endParaRPr lang="el-GR" dirty="0"/>
          </a:p>
        </p:txBody>
      </p:sp>
      <p:sp>
        <p:nvSpPr>
          <p:cNvPr id="3" name="2 - Θέση περιεχομένου"/>
          <p:cNvSpPr>
            <a:spLocks noGrp="1"/>
          </p:cNvSpPr>
          <p:nvPr>
            <p:ph sz="half" idx="1"/>
          </p:nvPr>
        </p:nvSpPr>
        <p:spPr>
          <a:xfrm>
            <a:off x="0" y="714356"/>
            <a:ext cx="8929718" cy="5186386"/>
          </a:xfrm>
        </p:spPr>
        <p:txBody>
          <a:bodyPr>
            <a:normAutofit fontScale="25000" lnSpcReduction="20000"/>
          </a:bodyPr>
          <a:lstStyle/>
          <a:p>
            <a:r>
              <a:rPr lang="el-GR" sz="5600" b="1" dirty="0" err="1"/>
              <a:t>Tεχνολογίες</a:t>
            </a:r>
            <a:r>
              <a:rPr lang="el-GR" sz="5600" b="1" dirty="0"/>
              <a:t> Φ/Β Στοιχείων</a:t>
            </a:r>
            <a:endParaRPr lang="el-GR" sz="5600" dirty="0"/>
          </a:p>
          <a:p>
            <a:r>
              <a:rPr lang="el-GR" sz="5600" dirty="0"/>
              <a:t>Τα </a:t>
            </a:r>
            <a:r>
              <a:rPr lang="el-GR" sz="5600" dirty="0" err="1"/>
              <a:t>φωτοβολταϊκά</a:t>
            </a:r>
            <a:r>
              <a:rPr lang="el-GR" sz="5600" dirty="0"/>
              <a:t> στοιχεία χωρίζονται σε δυο βασικές κατηγορίες</a:t>
            </a:r>
            <a:br>
              <a:rPr lang="el-GR" sz="5600" dirty="0"/>
            </a:br>
            <a:r>
              <a:rPr lang="el-GR" sz="5600" b="1" dirty="0"/>
              <a:t>1</a:t>
            </a:r>
            <a:r>
              <a:rPr lang="el-GR" sz="5600" dirty="0"/>
              <a:t>. Κρυσταλλικού Πυριτίου</a:t>
            </a:r>
          </a:p>
          <a:p>
            <a:pPr lvl="0"/>
            <a:r>
              <a:rPr lang="el-GR" sz="5600" dirty="0" err="1"/>
              <a:t>Μονοκρυσταλλικού</a:t>
            </a:r>
            <a:r>
              <a:rPr lang="el-GR" sz="5600" dirty="0"/>
              <a:t> πυριτίου, με ονομαστικές αποδόσεις πλαισίων 14,5% έως 21%,</a:t>
            </a:r>
          </a:p>
          <a:p>
            <a:pPr lvl="0"/>
            <a:r>
              <a:rPr lang="el-GR" sz="5600" dirty="0" err="1"/>
              <a:t>Πολυκρυσταλλικού</a:t>
            </a:r>
            <a:r>
              <a:rPr lang="el-GR" sz="5600" dirty="0"/>
              <a:t> πυριτίου, με ονομαστικές αποδόσεις πλαισίων 13% έως 14,5%.2.</a:t>
            </a:r>
          </a:p>
          <a:p>
            <a:r>
              <a:rPr lang="el-GR" sz="5600" b="1" dirty="0"/>
              <a:t>2</a:t>
            </a:r>
            <a:r>
              <a:rPr lang="el-GR" sz="5600" dirty="0"/>
              <a:t>. Λεπτών Μεμβρανών</a:t>
            </a:r>
            <a:br>
              <a:rPr lang="el-GR" sz="5600" dirty="0"/>
            </a:br>
            <a:endParaRPr lang="el-GR" sz="5600" dirty="0"/>
          </a:p>
          <a:p>
            <a:pPr lvl="0"/>
            <a:r>
              <a:rPr lang="el-GR" sz="5600" dirty="0"/>
              <a:t>Άμορφου Πυριτίου, ονομαστικής απόδοσης ~7%.</a:t>
            </a:r>
          </a:p>
          <a:p>
            <a:pPr lvl="0"/>
            <a:r>
              <a:rPr lang="el-GR" sz="5600" dirty="0">
                <a:hlinkClick r:id="rId2" tooltip="Χαλκοπυρίτης"/>
              </a:rPr>
              <a:t>Χαλκοπυριτών</a:t>
            </a:r>
            <a:r>
              <a:rPr lang="el-GR" sz="5600" dirty="0"/>
              <a:t> CIS / CIGS, ονομαστικής απόδοσης από 7% έως 11%.</a:t>
            </a:r>
          </a:p>
          <a:p>
            <a:r>
              <a:rPr lang="el-GR" sz="5600" dirty="0"/>
              <a:t>Το </a:t>
            </a:r>
            <a:r>
              <a:rPr lang="el-GR" sz="5600" dirty="0">
                <a:hlinkClick r:id="rId3" tooltip="Πυρίτιο"/>
              </a:rPr>
              <a:t>πυρίτιο</a:t>
            </a:r>
            <a:r>
              <a:rPr lang="el-GR" sz="5600" dirty="0"/>
              <a:t> (</a:t>
            </a:r>
            <a:r>
              <a:rPr lang="el-GR" sz="5600" dirty="0" err="1"/>
              <a:t>Si</a:t>
            </a:r>
            <a:r>
              <a:rPr lang="el-GR" sz="5600" dirty="0"/>
              <a:t>) είναι η βάση για το 90% περίπου της παγκόσμιας παραγωγής Φ/Β. Η κυριαρχία αυτή οφείλεται αρχικά στην τεράστια παγκόσμια επιστημονική και τεχνική υποδομή για το υλικό αυτό από τη δεκαετία του '60. Μεγάλες κυβερνητικές και βιομηχανικές επενδύσεις έγιναν σε προγράμματα για τις χημικές και ηλεκτρονικές ιδιότητες του </a:t>
            </a:r>
            <a:r>
              <a:rPr lang="el-GR" sz="5600" dirty="0" err="1"/>
              <a:t>Si</a:t>
            </a:r>
            <a:r>
              <a:rPr lang="el-GR" sz="5600" dirty="0"/>
              <a:t>, ώστε να δημιουργηθεί ο εξοπλισμός που απαιτείται στα βήματα της επεξεργασίας για την απόκτηση της απαραίτητης καθαρότητας και της κρυσταλλικής δομής του υλικού.</a:t>
            </a:r>
            <a:br>
              <a:rPr lang="el-GR" sz="5600" dirty="0"/>
            </a:br>
            <a:r>
              <a:rPr lang="el-GR" sz="5600" dirty="0"/>
              <a:t>Η γνώση που προέκυψε έτσι για το πυρίτιο, τα χαρακτηριστικά του και η αφθονία του στη γη, το κατέστησαν ικανό και συμφέρον μέσο για την εκμετάλλευση της ηλιακής ενέργειας. Εντούτοις, λόγω του ότι είναι εύθραυστο, το πυρίτιο απαιτεί τον σχηματισμό στοιχείων σχετικά μεγάλου πάχους. Αυτό σημαίνει ότι μερικά από τα ηλεκτρόνια που απελευθερώνονται μετά την απορρόφηση της ηλιακής ενέργειας πρέπει να ταξιδέψουν μεγάλες αποστάσεις για να ενταχθούν στην ροή του ρεύματος και να συνεισφέρουν στο ηλεκτρικό κύκλωμα. Συνεπώς, το υλικό θα πρέπει να έχει υψηλή καθαρότητα και δομική τελειότητα, ώστε να αποτρέψει την επιστροφή των ηλεκτρονίων στις φυσικές τους θέσεις. Οι ατέλειες πρέπει να αποφευχθούν ώστε η ενέργεια του ηλεκτρονίου να μην μετατραπεί σε θερμότητα. Η παραγωγή θερμότητας, η οποία είναι επιθυμητή στα ηλιακά θερμικά πλαίσια, όπου αυτή η θερμότητα μεταφέρεται σε ένα ρευστό, είναι ανεπιθύμητη στα Φ/Β πλαίσια, όπου η ηλιακή ενέργεια θα πρέπει να μετατραπεί σε ηλεκτρική.</a:t>
            </a:r>
            <a:br>
              <a:rPr lang="el-GR" sz="5600" dirty="0"/>
            </a:br>
            <a:r>
              <a:rPr lang="el-GR" sz="5600" dirty="0"/>
              <a:t>Το πυρίτιο, ανάλογα με την επεξεργασία του, δίνει </a:t>
            </a:r>
            <a:r>
              <a:rPr lang="el-GR" sz="5600" dirty="0" err="1"/>
              <a:t>μονοκρυσταλλικά</a:t>
            </a:r>
            <a:r>
              <a:rPr lang="el-GR" sz="5600" dirty="0"/>
              <a:t>, </a:t>
            </a:r>
            <a:r>
              <a:rPr lang="el-GR" sz="5600" dirty="0" err="1"/>
              <a:t>πολυκρυσταλλικά</a:t>
            </a:r>
            <a:r>
              <a:rPr lang="el-GR" sz="5600" dirty="0"/>
              <a:t> ή άμορφα υλικά, από τα οποία παράγονται τα Φ/Β στοιχεία. Τα λεπτά υλικά είναι ένας τρόπος να μειωθεί το κόστος των Φ/Β πλαισίων και να αυξηθεί η απόδοσή τους. Εκτός από τη χρήση μικρότερης ποσότητας υλικού, ένα άλλο πλεονέκτημα είναι ότι ολόκληρα πλαίσια μπορούν να κατασκευαστούν παράλληλα με τη διαδικασία απόθεσης. Αυτό είναι συμφέρον οικονομικά, αλλά επίσης πολύ απαιτητικό τεχνικά, επειδή η επεξεργασία χωρίς ατέλειες αφορά μεγαλύτερη επιφάνεια.</a:t>
            </a:r>
            <a:br>
              <a:rPr lang="el-GR" sz="5600" dirty="0"/>
            </a:br>
            <a:r>
              <a:rPr lang="el-GR" sz="5600" dirty="0"/>
              <a:t>Στα πλεονεκτήματα των λεπτών πλαισίων τα οποία αναφέρθηκαν παραπάνω, θα πρέπει να αντιπαρατεθεί η χαμηλότερη ως τώρα απόδοσή τους, η οποία περιορίζεται στο 5-10%, ανάλογα με το υλικό. Πάντως η τεχνολογία λεπτού στρώματος (</a:t>
            </a:r>
            <a:r>
              <a:rPr lang="el-GR" sz="5600" dirty="0" err="1"/>
              <a:t>thin</a:t>
            </a:r>
            <a:r>
              <a:rPr lang="el-GR" sz="5600" dirty="0"/>
              <a:t> </a:t>
            </a:r>
            <a:r>
              <a:rPr lang="el-GR" sz="5600" dirty="0" err="1"/>
              <a:t>film</a:t>
            </a:r>
            <a:r>
              <a:rPr lang="el-GR" sz="5600" dirty="0"/>
              <a:t>) είναι σε φάση ανάπτυξης, αφού με διάφορες μεθόδους επεξεργασίας και χρήση διαφορετικών υλικών αναμένεται αύξηση της απόδοσης, σταθεροποίηση των χαρακτηριστικών τους και αύξηση της διείσδυσης στην αγορά. Σήμερα πάντως αποτελούν την πιο φθηνή επιλογή Φ/Β πλαισίων. </a:t>
            </a:r>
            <a:r>
              <a:rPr lang="el-GR" dirty="0"/>
              <a:t/>
            </a:r>
            <a:br>
              <a:rPr lang="el-GR" dirty="0"/>
            </a:br>
            <a:r>
              <a:rPr lang="el-GR" dirty="0"/>
              <a:t/>
            </a:r>
            <a:br>
              <a:rPr lang="el-GR" dirty="0"/>
            </a:br>
            <a:endParaRPr lang="el-GR" dirty="0"/>
          </a:p>
          <a:p>
            <a:endParaRPr lang="el-GR" dirty="0"/>
          </a:p>
        </p:txBody>
      </p:sp>
      <p:sp>
        <p:nvSpPr>
          <p:cNvPr id="4" name="3 - Θέση περιεχομένου"/>
          <p:cNvSpPr>
            <a:spLocks noGrp="1"/>
          </p:cNvSpPr>
          <p:nvPr>
            <p:ph sz="half" idx="2"/>
          </p:nvPr>
        </p:nvSpPr>
        <p:spPr>
          <a:xfrm>
            <a:off x="7072330" y="1600201"/>
            <a:ext cx="1614470" cy="1471610"/>
          </a:xfrm>
        </p:spPr>
        <p:txBody>
          <a:bodyPr>
            <a:normAutofit fontScale="25000" lnSpcReduction="20000"/>
          </a:bodyPr>
          <a:lstStyle/>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 </a:t>
            </a:r>
            <a:r>
              <a:rPr lang="el-GR" b="1" dirty="0" err="1" smtClean="0"/>
              <a:t>Φωτοβολταϊκά</a:t>
            </a:r>
            <a:endParaRPr lang="el-GR" dirty="0"/>
          </a:p>
        </p:txBody>
      </p:sp>
      <p:sp>
        <p:nvSpPr>
          <p:cNvPr id="3" name="2 - Θέση περιεχομένου"/>
          <p:cNvSpPr>
            <a:spLocks noGrp="1"/>
          </p:cNvSpPr>
          <p:nvPr>
            <p:ph sz="half" idx="1"/>
          </p:nvPr>
        </p:nvSpPr>
        <p:spPr>
          <a:xfrm>
            <a:off x="457200" y="1600200"/>
            <a:ext cx="8258204" cy="4829196"/>
          </a:xfrm>
        </p:spPr>
        <p:txBody>
          <a:bodyPr>
            <a:normAutofit fontScale="25000" lnSpcReduction="20000"/>
          </a:bodyPr>
          <a:lstStyle/>
          <a:p>
            <a:pPr lvl="0"/>
            <a:r>
              <a:rPr lang="el-GR" b="1" dirty="0"/>
              <a:t>                  </a:t>
            </a:r>
            <a:endParaRPr lang="el-GR" sz="8000" dirty="0"/>
          </a:p>
          <a:p>
            <a:r>
              <a:rPr lang="el-GR" sz="8000" dirty="0"/>
              <a:t>            Με τον γενικό όρο </a:t>
            </a:r>
            <a:r>
              <a:rPr lang="el-GR" sz="8000" b="1" dirty="0" err="1"/>
              <a:t>φωτοβολταϊκά</a:t>
            </a:r>
            <a:r>
              <a:rPr lang="el-GR" sz="8000" dirty="0"/>
              <a:t> χαρακτηρίζονται οι βιομηχανικές διατάξεις μετατροπής της </a:t>
            </a:r>
            <a:r>
              <a:rPr lang="el-GR" sz="8000" u="sng" dirty="0">
                <a:hlinkClick r:id="rId2" tooltip="Ηλιακή ενέργεια"/>
              </a:rPr>
              <a:t>ηλιακής ενέργειας</a:t>
            </a:r>
            <a:r>
              <a:rPr lang="el-GR" sz="8000" dirty="0"/>
              <a:t> σε </a:t>
            </a:r>
            <a:r>
              <a:rPr lang="el-GR" sz="8000" u="sng" dirty="0">
                <a:hlinkClick r:id="rId3" tooltip="Ηλεκτρική ενέργεια"/>
              </a:rPr>
              <a:t>ηλεκτρική</a:t>
            </a:r>
            <a:r>
              <a:rPr lang="el-GR" sz="8000" dirty="0"/>
              <a:t>. Στην ουσία πρόκειται για </a:t>
            </a:r>
            <a:r>
              <a:rPr lang="el-GR" sz="8000" dirty="0" err="1"/>
              <a:t>ηλεκτρογενήτριες</a:t>
            </a:r>
            <a:r>
              <a:rPr lang="el-GR" sz="8000" dirty="0"/>
              <a:t> που συγκροτούνται από πολλά </a:t>
            </a:r>
            <a:r>
              <a:rPr lang="el-GR" sz="8000" dirty="0" err="1"/>
              <a:t>φωτοβολταϊκά</a:t>
            </a:r>
            <a:r>
              <a:rPr lang="el-GR" sz="8000" dirty="0"/>
              <a:t> στοιχεία σε επίπεδη διάταξη που έχουν ως βάση λειτουργίας το </a:t>
            </a:r>
            <a:r>
              <a:rPr lang="el-GR" sz="8000" dirty="0" err="1"/>
              <a:t>φωτοβολταϊκό</a:t>
            </a:r>
            <a:r>
              <a:rPr lang="el-GR" sz="8000" dirty="0"/>
              <a:t> φαινόμενο. Τα </a:t>
            </a:r>
            <a:r>
              <a:rPr lang="el-GR" sz="8000" dirty="0" err="1"/>
              <a:t>φωτοβολταϊκά</a:t>
            </a:r>
            <a:r>
              <a:rPr lang="el-GR" sz="8000" dirty="0"/>
              <a:t> ανήκουν στη κατηγορία των </a:t>
            </a:r>
            <a:r>
              <a:rPr lang="el-GR" sz="8000" b="1" u="sng" dirty="0">
                <a:hlinkClick r:id="rId4" tooltip="Ανανεώσιμες πηγές ενέργειας"/>
              </a:rPr>
              <a:t>Α</a:t>
            </a:r>
            <a:r>
              <a:rPr lang="el-GR" sz="8000" u="sng" dirty="0">
                <a:hlinkClick r:id="rId4" tooltip="Ανανεώσιμες πηγές ενέργειας"/>
              </a:rPr>
              <a:t>νανεώσιμων</a:t>
            </a:r>
            <a:r>
              <a:rPr lang="el-GR" sz="8000" dirty="0">
                <a:hlinkClick r:id="rId4" tooltip="Ανανεώσιμες πηγές ενέργειας"/>
              </a:rPr>
              <a:t> </a:t>
            </a:r>
            <a:r>
              <a:rPr lang="el-GR" sz="8000" b="1" u="sng" dirty="0">
                <a:hlinkClick r:id="rId4" tooltip="Ανανεώσιμες πηγές ενέργειας"/>
              </a:rPr>
              <a:t>Π</a:t>
            </a:r>
            <a:r>
              <a:rPr lang="el-GR" sz="8000" u="sng" dirty="0">
                <a:hlinkClick r:id="rId4" tooltip="Ανανεώσιμες πηγές ενέργειας"/>
              </a:rPr>
              <a:t>ηγών</a:t>
            </a:r>
            <a:r>
              <a:rPr lang="el-GR" sz="8000" dirty="0">
                <a:hlinkClick r:id="rId4" tooltip="Ανανεώσιμες πηγές ενέργειας"/>
              </a:rPr>
              <a:t> </a:t>
            </a:r>
            <a:r>
              <a:rPr lang="el-GR" sz="8000" b="1" u="sng" dirty="0">
                <a:hlinkClick r:id="rId4" tooltip="Ανανεώσιμες πηγές ενέργειας"/>
              </a:rPr>
              <a:t>Ε</a:t>
            </a:r>
            <a:r>
              <a:rPr lang="el-GR" sz="8000" u="sng" dirty="0">
                <a:hlinkClick r:id="rId4" tooltip="Ανανεώσιμες πηγές ενέργειας"/>
              </a:rPr>
              <a:t>νέργειας</a:t>
            </a:r>
            <a:r>
              <a:rPr lang="el-GR" sz="8000" dirty="0"/>
              <a:t> (ΑΠΕ</a:t>
            </a:r>
            <a:r>
              <a:rPr lang="el-GR" sz="8000" dirty="0" smtClean="0"/>
              <a:t>).</a:t>
            </a:r>
          </a:p>
          <a:p>
            <a:endParaRPr lang="el-GR" sz="8000" dirty="0"/>
          </a:p>
          <a:p>
            <a:endParaRPr lang="el-GR" sz="8000" dirty="0"/>
          </a:p>
          <a:p>
            <a:r>
              <a:rPr lang="el-GR" sz="8000" b="1" dirty="0" err="1"/>
              <a:t>Φωτοβολταϊκό</a:t>
            </a:r>
            <a:r>
              <a:rPr lang="el-GR" sz="8000" b="1" dirty="0"/>
              <a:t> Φαινόμενο</a:t>
            </a:r>
            <a:endParaRPr lang="el-GR" sz="8000" dirty="0"/>
          </a:p>
          <a:p>
            <a:r>
              <a:rPr lang="el-GR" sz="8000" dirty="0"/>
              <a:t>Το </a:t>
            </a:r>
            <a:r>
              <a:rPr lang="el-GR" sz="8000" dirty="0" err="1"/>
              <a:t>φωτοβολταϊκό</a:t>
            </a:r>
            <a:r>
              <a:rPr lang="el-GR" sz="8000" dirty="0"/>
              <a:t> (Φ/Β) φαινόμενο αφορά τη μετατροπή της ηλιακής ενέργειας σε ηλεκτρική. Το Φ/Β φαινόμενο ανακαλύφθηκε το 1839 από τον </a:t>
            </a:r>
            <a:r>
              <a:rPr lang="el-GR" sz="8000" u="sng" dirty="0" err="1">
                <a:hlinkClick r:id="rId5" tooltip="Αλεξάντρ Εντμόντ Μπεκερέλ (δεν έχει γραφτεί ακόμα)"/>
              </a:rPr>
              <a:t>Εντμόντ</a:t>
            </a:r>
            <a:r>
              <a:rPr lang="el-GR" sz="8000" u="sng" dirty="0">
                <a:hlinkClick r:id="rId5" tooltip="Αλεξάντρ Εντμόντ Μπεκερέλ (δεν έχει γραφτεί ακόμα)"/>
              </a:rPr>
              <a:t> </a:t>
            </a:r>
            <a:r>
              <a:rPr lang="el-GR" sz="8000" u="sng" dirty="0" err="1">
                <a:hlinkClick r:id="rId5" tooltip="Αλεξάντρ Εντμόντ Μπεκερέλ (δεν έχει γραφτεί ακόμα)"/>
              </a:rPr>
              <a:t>Μπεκερέλ</a:t>
            </a:r>
            <a:r>
              <a:rPr lang="el-GR" sz="8000" dirty="0"/>
              <a:t>(</a:t>
            </a:r>
            <a:r>
              <a:rPr lang="el-GR" sz="8000" dirty="0" err="1"/>
              <a:t>Alexandre</a:t>
            </a:r>
            <a:r>
              <a:rPr lang="el-GR" sz="8000" dirty="0"/>
              <a:t>-</a:t>
            </a:r>
            <a:r>
              <a:rPr lang="el-GR" sz="8000" dirty="0" err="1"/>
              <a:t>Edmond</a:t>
            </a:r>
            <a:r>
              <a:rPr lang="el-GR" sz="8000" dirty="0"/>
              <a:t> </a:t>
            </a:r>
            <a:r>
              <a:rPr lang="el-GR" sz="8000" dirty="0" err="1"/>
              <a:t>Becquerel</a:t>
            </a:r>
            <a:r>
              <a:rPr lang="el-GR" sz="8000" dirty="0"/>
              <a:t> ). Περιληπτικά πρόκειται για την απορρόφηση της ενέργειας του φωτός από τα ηλεκτρόνια των ατόμων του Φ/Β στοιχείου και την απόδραση των ηλεκτρονίων αυτών από τις κανονικές τους θέσεις με αποτέλεσμα την δημιουργία ρεύματος. Το ηλεκτρικό πεδίο που προϋπάρχει στο Φ/Β στοιχείο οδηγεί το ρεύμα στο φορτίο.</a:t>
            </a:r>
          </a:p>
        </p:txBody>
      </p:sp>
      <p:sp>
        <p:nvSpPr>
          <p:cNvPr id="4" name="3 - Θέση περιεχομένου"/>
          <p:cNvSpPr>
            <a:spLocks noGrp="1"/>
          </p:cNvSpPr>
          <p:nvPr>
            <p:ph sz="half" idx="2"/>
          </p:nvPr>
        </p:nvSpPr>
        <p:spPr>
          <a:xfrm>
            <a:off x="8501090" y="1600201"/>
            <a:ext cx="185710" cy="114288"/>
          </a:xfrm>
        </p:spPr>
        <p:txBody>
          <a:bodyPr>
            <a:normAutofit fontScale="25000" lnSpcReduction="20000"/>
          </a:bodyPr>
          <a:lstStyle/>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7813"/>
            <a:ext cx="8229600" cy="774700"/>
          </a:xfrm>
          <a:noFill/>
        </p:spPr>
        <p:txBody>
          <a:bodyPr/>
          <a:lstStyle/>
          <a:p>
            <a:r>
              <a:rPr lang="en-US" smtClean="0">
                <a:effectLst/>
              </a:rPr>
              <a:t>ANTI  </a:t>
            </a:r>
            <a:r>
              <a:rPr lang="el-GR" smtClean="0">
                <a:effectLst/>
              </a:rPr>
              <a:t>ΕΠΙΛΟΓΟΥ.</a:t>
            </a:r>
          </a:p>
        </p:txBody>
      </p:sp>
      <p:sp>
        <p:nvSpPr>
          <p:cNvPr id="28675" name="Rectangle 3"/>
          <p:cNvSpPr>
            <a:spLocks noGrp="1" noChangeArrowheads="1"/>
          </p:cNvSpPr>
          <p:nvPr>
            <p:ph type="body" idx="1"/>
          </p:nvPr>
        </p:nvSpPr>
        <p:spPr>
          <a:xfrm>
            <a:off x="0" y="1052513"/>
            <a:ext cx="9144000" cy="5805487"/>
          </a:xfrm>
          <a:noFill/>
        </p:spPr>
        <p:txBody>
          <a:bodyPr>
            <a:normAutofit fontScale="92500" lnSpcReduction="10000"/>
          </a:bodyPr>
          <a:lstStyle/>
          <a:p>
            <a:pPr>
              <a:lnSpc>
                <a:spcPct val="80000"/>
              </a:lnSpc>
            </a:pPr>
            <a:r>
              <a:rPr lang="el-GR" sz="2800" dirty="0" smtClean="0">
                <a:effectLst/>
              </a:rPr>
              <a:t>ΦΩΤΟΒΟΛΤΑΙΚΟ ΠΑΡΚΟ.</a:t>
            </a:r>
          </a:p>
          <a:p>
            <a:pPr>
              <a:lnSpc>
                <a:spcPct val="80000"/>
              </a:lnSpc>
            </a:pPr>
            <a:r>
              <a:rPr lang="el-GR" sz="2800" dirty="0" smtClean="0">
                <a:effectLst/>
              </a:rPr>
              <a:t>ΕΔ</a:t>
            </a:r>
            <a:r>
              <a:rPr lang="el-GR" sz="2800" dirty="0"/>
              <a:t>Ω</a:t>
            </a:r>
            <a:r>
              <a:rPr lang="el-GR" sz="2800" dirty="0" smtClean="0">
                <a:effectLst/>
              </a:rPr>
              <a:t> ΕΧΟΥΜΕ ΜΙΑ ΚΑΤΑΣΚΕΥΗ ΣΕ ΜΑΚΕΤΑ </a:t>
            </a:r>
            <a:r>
              <a:rPr lang="el-GR" sz="2800" dirty="0" smtClean="0">
                <a:effectLst/>
              </a:rPr>
              <a:t>ΕΝ</a:t>
            </a:r>
            <a:r>
              <a:rPr lang="en-US" sz="2800" dirty="0" smtClean="0"/>
              <a:t>O</a:t>
            </a:r>
            <a:r>
              <a:rPr lang="el-GR" sz="2800" dirty="0" smtClean="0">
                <a:effectLst/>
              </a:rPr>
              <a:t>Σ </a:t>
            </a:r>
            <a:r>
              <a:rPr lang="el-GR" sz="2800" dirty="0" smtClean="0">
                <a:effectLst/>
              </a:rPr>
              <a:t>ΦΩΤΟΒΟΛΤΑΙΚΟΥ ΠΑΡΚΟΥ</a:t>
            </a:r>
            <a:r>
              <a:rPr lang="el-GR" sz="2800" dirty="0" smtClean="0">
                <a:effectLst/>
              </a:rPr>
              <a:t>.</a:t>
            </a:r>
            <a:endParaRPr lang="en-US" sz="2800" dirty="0" smtClean="0">
              <a:effectLst/>
            </a:endParaRPr>
          </a:p>
          <a:p>
            <a:pPr>
              <a:lnSpc>
                <a:spcPct val="80000"/>
              </a:lnSpc>
            </a:pPr>
            <a:r>
              <a:rPr lang="el-GR" sz="2800" dirty="0" smtClean="0">
                <a:effectLst/>
              </a:rPr>
              <a:t> </a:t>
            </a:r>
            <a:r>
              <a:rPr lang="el-GR" sz="2800" dirty="0" smtClean="0">
                <a:effectLst/>
              </a:rPr>
              <a:t>ΤΟ ΦΩΤΟΒΟΛΤΑΙΚΟ ΠΑΡΚΟ, </a:t>
            </a:r>
            <a:r>
              <a:rPr lang="el-GR" sz="2800" dirty="0" smtClean="0">
                <a:effectLst/>
              </a:rPr>
              <a:t>Ε</a:t>
            </a:r>
            <a:r>
              <a:rPr lang="en-US" sz="2800" dirty="0" smtClean="0">
                <a:effectLst/>
              </a:rPr>
              <a:t>I</a:t>
            </a:r>
            <a:r>
              <a:rPr lang="el-GR" sz="2800" dirty="0" smtClean="0">
                <a:effectLst/>
              </a:rPr>
              <a:t>ΝΑΙ </a:t>
            </a:r>
            <a:r>
              <a:rPr lang="el-GR" sz="2800" dirty="0" smtClean="0">
                <a:effectLst/>
              </a:rPr>
              <a:t>ΜΙΑ ΜΕΓΑΛΗ ΕΚΤΑΣΗ ΦΩΤΟΒΟΛΤΑΙΚΩΝ ΣΤΟΙΧΕΙΩΝ ΣΕ ΣΥΣΤΟΙΧΙΣΗ</a:t>
            </a:r>
            <a:r>
              <a:rPr lang="el-GR" sz="2800" dirty="0" smtClean="0">
                <a:effectLst/>
              </a:rPr>
              <a:t>.</a:t>
            </a:r>
            <a:endParaRPr lang="en-US" sz="2800" dirty="0" smtClean="0">
              <a:effectLst/>
            </a:endParaRPr>
          </a:p>
          <a:p>
            <a:pPr>
              <a:lnSpc>
                <a:spcPct val="80000"/>
              </a:lnSpc>
            </a:pPr>
            <a:r>
              <a:rPr lang="el-GR" sz="2800" dirty="0" smtClean="0">
                <a:effectLst/>
              </a:rPr>
              <a:t>ΤΑ </a:t>
            </a:r>
            <a:r>
              <a:rPr lang="el-GR" sz="2800" dirty="0" smtClean="0">
                <a:effectLst/>
              </a:rPr>
              <a:t>ΦΩΤΟΒΟΛΤΑΙΚΑ ΣΤΟΙΧΕΙΑ (</a:t>
            </a:r>
            <a:r>
              <a:rPr lang="en-US" sz="2800" dirty="0" smtClean="0">
                <a:effectLst/>
              </a:rPr>
              <a:t>panel) </a:t>
            </a:r>
            <a:r>
              <a:rPr lang="el-GR" sz="2800" dirty="0" smtClean="0">
                <a:effectLst/>
              </a:rPr>
              <a:t>ΒΡΙΣΚΟΝΤΑΙ ΕΠΑΝΩ ΣΕ ΠΕΡΙΣΤΡΕΦΟΜΕΝΕΣ ΒΑΣΕΙΣ ΚΑΙ ΑΚΟΛΟΥΘΟΥΝ ΤΗΝ ΠΟΡΕΙΑ ΤΟΥ </a:t>
            </a:r>
            <a:r>
              <a:rPr lang="el-GR" sz="2800" dirty="0" smtClean="0">
                <a:effectLst/>
              </a:rPr>
              <a:t>ΗΛΙΟΥ</a:t>
            </a:r>
            <a:r>
              <a:rPr lang="en-US" sz="2800" dirty="0" smtClean="0">
                <a:effectLst/>
              </a:rPr>
              <a:t>.</a:t>
            </a:r>
          </a:p>
          <a:p>
            <a:pPr>
              <a:lnSpc>
                <a:spcPct val="80000"/>
              </a:lnSpc>
            </a:pPr>
            <a:r>
              <a:rPr lang="el-GR" sz="2800" dirty="0" smtClean="0">
                <a:effectLst/>
              </a:rPr>
              <a:t> </a:t>
            </a:r>
            <a:r>
              <a:rPr lang="el-GR" sz="2800" dirty="0" smtClean="0">
                <a:effectLst/>
              </a:rPr>
              <a:t>ΜΕ ΑΥΤΌΝ ΤΟΝ ΤΡΟΠΟ ΕΠΙΤΥΝΧΑΝΕΤΑΙ ΜΕΓΙΣΤΗ ΕΚΜΕΤΑΛΕΥΣΗ ΤΗΣ ΗΛΙΑΚΗΣ ΕΝΕΡΓΕΙΑΣ ΚΑΙ ΣΤΗ ΣΥΝΕΧΕΙΑ ΜΕΓΙΣΤΗ ΑΠΟΔΟΣΗ ΤΩΝ ΦΩΤΟΒΟΛΤΑΙΚΩΝ ΣΤΟΙΧΕΙΩΝ ΤΑ ΟΠΟΙΑ ΜΕ ΤΗΝ ΣΕΙΡΑ ΤΟΥΣ ΠΑΡΑΓΟΥΝ ΗΛΕΚΤΡΙΚΗ ΕΝΕΡΓΕΙΑ ΤΗΝ ΟΠΟΙΑ ΑΠΟΔΙΔΟΥΝ ΣΤΗΝ </a:t>
            </a:r>
            <a:r>
              <a:rPr lang="el-GR" sz="2800" dirty="0" smtClean="0">
                <a:effectLst/>
              </a:rPr>
              <a:t>Δ.Ε.Η</a:t>
            </a:r>
            <a:endParaRPr lang="en-US" sz="2800" dirty="0" smtClean="0"/>
          </a:p>
          <a:p>
            <a:pPr>
              <a:lnSpc>
                <a:spcPct val="80000"/>
              </a:lnSpc>
            </a:pPr>
            <a:r>
              <a:rPr lang="el-GR" sz="2800" dirty="0" smtClean="0">
                <a:effectLst/>
              </a:rPr>
              <a:t> </a:t>
            </a:r>
            <a:r>
              <a:rPr lang="el-GR" sz="2800" b="1" dirty="0" smtClean="0">
                <a:solidFill>
                  <a:srgbClr val="FF0000"/>
                </a:solidFill>
                <a:effectLst/>
              </a:rPr>
              <a:t>ΕΤΣΙ ΕΜΕΙΣ ΚΕΡΔΙΖΟΥΜΕ </a:t>
            </a:r>
            <a:r>
              <a:rPr lang="el-GR" sz="2800" b="1" i="1" dirty="0" smtClean="0">
                <a:solidFill>
                  <a:srgbClr val="FF0000"/>
                </a:solidFill>
                <a:effectLst/>
              </a:rPr>
              <a:t>ΦΘΗΝΗ, ΚΑΘΑΡΗ, ΑΝΕΞΑΝΤΛΗΤΗ ΚΑΙ ΦΙΛΙΚΗ ΠΡΟΣ ΤΟ ΠΕΡΙΒΑΛΛΟΝ ΕΝΕΡΓΕΙΑ</a:t>
            </a:r>
            <a:r>
              <a:rPr lang="el-GR" sz="2800" b="1" i="1" dirty="0" smtClean="0">
                <a:effectLst/>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a:xfrm>
            <a:off x="457200" y="277813"/>
            <a:ext cx="8147050" cy="6391275"/>
          </a:xfrm>
          <a:noFill/>
        </p:spPr>
        <p:txBody>
          <a:bodyPr/>
          <a:lstStyle/>
          <a:p>
            <a:pPr>
              <a:buFont typeface="Times New Roman" pitchFamily="18" charset="0"/>
              <a:buNone/>
            </a:pPr>
            <a:r>
              <a:rPr lang="el-GR" sz="3200" b="1" dirty="0" smtClean="0">
                <a:effectLst/>
              </a:rPr>
              <a:t>ΤΗΝ ΕΡΓΑΣΙΑ ΤΗΣ ΜΑΚΕΤΑΣ ΣΤΑ ΠΛΑΙΣΙΑ ΤΟΥ ΜΑΘΗΜΑΤΟΣ</a:t>
            </a:r>
            <a:br>
              <a:rPr lang="el-GR" sz="3200" b="1" dirty="0" smtClean="0">
                <a:effectLst/>
              </a:rPr>
            </a:br>
            <a:r>
              <a:rPr lang="el-GR" sz="3200" b="1" dirty="0" smtClean="0">
                <a:effectLst/>
              </a:rPr>
              <a:t>  </a:t>
            </a:r>
            <a:r>
              <a:rPr lang="el-GR" sz="3200" b="1" dirty="0" smtClean="0"/>
              <a:t>ΔΙΑΘΕΜΑΤΙΚΗΣ ΔΡΑΣΤΗΡΙΟΤΗΤΑΣ</a:t>
            </a:r>
            <a:r>
              <a:rPr lang="en-US" sz="3200" b="1" dirty="0" smtClean="0">
                <a:effectLst/>
              </a:rPr>
              <a:t> </a:t>
            </a:r>
            <a:r>
              <a:rPr lang="el-GR" sz="3200" b="1" dirty="0" smtClean="0">
                <a:effectLst/>
              </a:rPr>
              <a:t/>
            </a:r>
            <a:br>
              <a:rPr lang="el-GR" sz="3200" b="1" dirty="0" smtClean="0">
                <a:effectLst/>
              </a:rPr>
            </a:br>
            <a:r>
              <a:rPr lang="el-GR" sz="3200" b="1" dirty="0" smtClean="0">
                <a:effectLst/>
              </a:rPr>
              <a:t> ΥΛΟΠΟΙΗΣΑΝ ΟΙ ΜΑΘΗΤΕΣ ΤΟΥ ΤΜΗΜΑΤΟΣ </a:t>
            </a:r>
            <a:br>
              <a:rPr lang="el-GR" sz="3200" b="1" dirty="0" smtClean="0">
                <a:effectLst/>
              </a:rPr>
            </a:br>
            <a:r>
              <a:rPr lang="el-GR" sz="3200" b="1" dirty="0" smtClean="0">
                <a:effectLst/>
              </a:rPr>
              <a:t>ΤΗΣ Β ΤΑΞΗΣ ΤΟΥ </a:t>
            </a:r>
            <a:r>
              <a:rPr lang="el-GR" sz="3200" b="1" dirty="0" smtClean="0">
                <a:effectLst/>
              </a:rPr>
              <a:t>ΗΛΕΚΤΡΟΝΙΚΟΥ </a:t>
            </a:r>
            <a:r>
              <a:rPr lang="el-GR" sz="3200" b="1" dirty="0" smtClean="0">
                <a:effectLst/>
              </a:rPr>
              <a:t>ΤΟΜΕΑ ΜΕ ΤΗΝ ΚΑΘΟΔΗΓΗΣΗ ΤΩΝ ΕΚΠΑΙΔΕΥΤΙΚΩΝ</a:t>
            </a:r>
            <a:br>
              <a:rPr lang="el-GR" sz="3200" b="1" dirty="0" smtClean="0">
                <a:effectLst/>
              </a:rPr>
            </a:br>
            <a:r>
              <a:rPr lang="el-GR" sz="3200" b="1" dirty="0" smtClean="0"/>
              <a:t>ΑΛΕΞΙΟΥ ΑΝΤΩΝΗ</a:t>
            </a:r>
            <a:br>
              <a:rPr lang="el-GR" sz="3200" b="1" dirty="0" smtClean="0"/>
            </a:br>
            <a:r>
              <a:rPr lang="el-GR" sz="3200" b="1" dirty="0" smtClean="0"/>
              <a:t>ΚΥΠΡΙΩΤΗ ΙΩΑΚΕΙΜ</a:t>
            </a:r>
            <a:r>
              <a:rPr lang="el-GR" sz="3200" dirty="0" smtClean="0">
                <a:effectLst/>
              </a:rPr>
              <a:t/>
            </a:r>
            <a:br>
              <a:rPr lang="el-GR" sz="3200" dirty="0" smtClean="0">
                <a:effectLst/>
              </a:rPr>
            </a:br>
            <a:r>
              <a:rPr lang="el-GR" sz="1400" dirty="0" smtClean="0">
                <a:effectLst/>
              </a:rPr>
              <a:t>.</a:t>
            </a:r>
          </a:p>
        </p:txBody>
      </p:sp>
    </p:spTree>
  </p:cSld>
  <p:clrMapOvr>
    <a:masterClrMapping/>
  </p:clrMapOvr>
  <p:transition spd="slow">
    <p:sndAc>
      <p:stSnd loop="1">
        <p:snd r:embed="rId2" name="applause.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2468"/>
                                        </p:tgtEl>
                                        <p:attrNameLst>
                                          <p:attrName>style.visibility</p:attrName>
                                        </p:attrNameLst>
                                      </p:cBhvr>
                                      <p:to>
                                        <p:strVal val="visible"/>
                                      </p:to>
                                    </p:set>
                                    <p:anim calcmode="lin" valueType="num">
                                      <p:cBhvr additive="base">
                                        <p:cTn id="7" dur="2000" fill="hold"/>
                                        <p:tgtEl>
                                          <p:spTgt spid="62468"/>
                                        </p:tgtEl>
                                        <p:attrNameLst>
                                          <p:attrName>ppt_x</p:attrName>
                                        </p:attrNameLst>
                                      </p:cBhvr>
                                      <p:tavLst>
                                        <p:tav tm="0">
                                          <p:val>
                                            <p:strVal val="#ppt_x"/>
                                          </p:val>
                                        </p:tav>
                                        <p:tav tm="100000">
                                          <p:val>
                                            <p:strVal val="#ppt_x"/>
                                          </p:val>
                                        </p:tav>
                                      </p:tavLst>
                                    </p:anim>
                                    <p:anim calcmode="lin" valueType="num">
                                      <p:cBhvr additive="base">
                                        <p:cTn id="8" dur="2000" fill="hold"/>
                                        <p:tgtEl>
                                          <p:spTgt spid="624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Κλασικό Offic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436</Words>
  <Application>Microsoft Office PowerPoint</Application>
  <PresentationFormat>Προβολή στην οθόνη (4:3)</PresentationFormat>
  <Paragraphs>42</Paragraphs>
  <Slides>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ΧΡΗΣΗ ΕΝΕΡΓΕΙΑΣ</vt:lpstr>
      <vt:lpstr> ΠΩΣ ΛΕΙΤΟΥΡΓΟΥΝ ΤΑ ΗΛΙΑΚΑ ΣΤΟΙΧΕΙΑ. </vt:lpstr>
      <vt:lpstr>ΦΩΤΟΒΟΛΤΑΙΚΑ. </vt:lpstr>
      <vt:lpstr>Τρόποι συλλογής ηλιακής ενέργειας</vt:lpstr>
      <vt:lpstr>Γενικά στοιχεία</vt:lpstr>
      <vt:lpstr> Φωτοβολταϊκά</vt:lpstr>
      <vt:lpstr>ANTI  ΕΠΙΛΟΓΟΥ.</vt:lpstr>
      <vt:lpstr>ΤΗΝ ΕΡΓΑΣΙΑ ΤΗΣ ΜΑΚΕΤΑΣ ΣΤΑ ΠΛΑΙΣΙΑ ΤΟΥ ΜΑΘΗΜΑΤΟΣ   ΔΙΑΘΕΜΑΤΙΚΗΣ ΔΡΑΣΤΗΡΙΟΤΗΤΑΣ   ΥΛΟΠΟΙΗΣΑΝ ΟΙ ΜΑΘΗΤΕΣ ΤΟΥ ΤΜΗΜΑΤΟΣ  ΤΗΣ Β ΤΑΞΗΣ ΤΟΥ ΗΛΕΚΤΡΟΝΙΚΟΥ ΤΟΜΕΑ ΜΕ ΤΗΝ ΚΑΘΟΔΗΓΗΣΗ ΤΩΝ ΕΚΠΑΙΔΕΥΤΙΚΩΝ ΑΛΕΞΙΟΥ ΑΝΤΩΝΗ ΚΥΠΡΙΩΤΗ ΙΩΑΚΕΙΜ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13</cp:revision>
  <dcterms:created xsi:type="dcterms:W3CDTF">2014-04-11T20:38:30Z</dcterms:created>
  <dcterms:modified xsi:type="dcterms:W3CDTF">2014-04-22T08:14:02Z</dcterms:modified>
</cp:coreProperties>
</file>